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notesViewPr>
    <p:cSldViewPr snapToGrid="0">
      <p:cViewPr varScale="1">
        <p:scale>
          <a:sx n="65" d="100"/>
          <a:sy n="65" d="100"/>
        </p:scale>
        <p:origin x="845"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5292E-1646-48C0-B743-D06FCF2380DD}"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308EF-8810-4B13-9556-53E1A7C288AC}" type="slidenum">
              <a:rPr lang="en-US" smtClean="0"/>
              <a:t>‹#›</a:t>
            </a:fld>
            <a:endParaRPr lang="en-US"/>
          </a:p>
        </p:txBody>
      </p:sp>
    </p:spTree>
    <p:extLst>
      <p:ext uri="{BB962C8B-B14F-4D97-AF65-F5344CB8AC3E}">
        <p14:creationId xmlns:p14="http://schemas.microsoft.com/office/powerpoint/2010/main" val="314953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308EF-8810-4B13-9556-53E1A7C288AC}" type="slidenum">
              <a:rPr lang="en-US" smtClean="0"/>
              <a:t>1</a:t>
            </a:fld>
            <a:endParaRPr lang="en-US"/>
          </a:p>
        </p:txBody>
      </p:sp>
    </p:spTree>
    <p:extLst>
      <p:ext uri="{BB962C8B-B14F-4D97-AF65-F5344CB8AC3E}">
        <p14:creationId xmlns:p14="http://schemas.microsoft.com/office/powerpoint/2010/main" val="283267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2B25E0-2B58-4FC7-9102-81E3781B68EB}"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BB2E9-AD48-4ED4-B7C0-7B1710496221}" type="slidenum">
              <a:rPr lang="en-US" smtClean="0"/>
              <a:t>‹#›</a:t>
            </a:fld>
            <a:endParaRPr lang="en-US"/>
          </a:p>
        </p:txBody>
      </p:sp>
    </p:spTree>
    <p:extLst>
      <p:ext uri="{BB962C8B-B14F-4D97-AF65-F5344CB8AC3E}">
        <p14:creationId xmlns:p14="http://schemas.microsoft.com/office/powerpoint/2010/main" val="243985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2B25E0-2B58-4FC7-9102-81E3781B68EB}"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BB2E9-AD48-4ED4-B7C0-7B1710496221}" type="slidenum">
              <a:rPr lang="en-US" smtClean="0"/>
              <a:t>‹#›</a:t>
            </a:fld>
            <a:endParaRPr lang="en-US"/>
          </a:p>
        </p:txBody>
      </p:sp>
    </p:spTree>
    <p:extLst>
      <p:ext uri="{BB962C8B-B14F-4D97-AF65-F5344CB8AC3E}">
        <p14:creationId xmlns:p14="http://schemas.microsoft.com/office/powerpoint/2010/main" val="184416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2B25E0-2B58-4FC7-9102-81E3781B68EB}"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BB2E9-AD48-4ED4-B7C0-7B1710496221}" type="slidenum">
              <a:rPr lang="en-US" smtClean="0"/>
              <a:t>‹#›</a:t>
            </a:fld>
            <a:endParaRPr lang="en-US"/>
          </a:p>
        </p:txBody>
      </p:sp>
    </p:spTree>
    <p:extLst>
      <p:ext uri="{BB962C8B-B14F-4D97-AF65-F5344CB8AC3E}">
        <p14:creationId xmlns:p14="http://schemas.microsoft.com/office/powerpoint/2010/main" val="368049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2B25E0-2B58-4FC7-9102-81E3781B68EB}"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BB2E9-AD48-4ED4-B7C0-7B1710496221}" type="slidenum">
              <a:rPr lang="en-US" smtClean="0"/>
              <a:t>‹#›</a:t>
            </a:fld>
            <a:endParaRPr lang="en-US"/>
          </a:p>
        </p:txBody>
      </p:sp>
    </p:spTree>
    <p:extLst>
      <p:ext uri="{BB962C8B-B14F-4D97-AF65-F5344CB8AC3E}">
        <p14:creationId xmlns:p14="http://schemas.microsoft.com/office/powerpoint/2010/main" val="287612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2B25E0-2B58-4FC7-9102-81E3781B68EB}"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BB2E9-AD48-4ED4-B7C0-7B1710496221}" type="slidenum">
              <a:rPr lang="en-US" smtClean="0"/>
              <a:t>‹#›</a:t>
            </a:fld>
            <a:endParaRPr lang="en-US"/>
          </a:p>
        </p:txBody>
      </p:sp>
    </p:spTree>
    <p:extLst>
      <p:ext uri="{BB962C8B-B14F-4D97-AF65-F5344CB8AC3E}">
        <p14:creationId xmlns:p14="http://schemas.microsoft.com/office/powerpoint/2010/main" val="277806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2B25E0-2B58-4FC7-9102-81E3781B68EB}"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BB2E9-AD48-4ED4-B7C0-7B1710496221}" type="slidenum">
              <a:rPr lang="en-US" smtClean="0"/>
              <a:t>‹#›</a:t>
            </a:fld>
            <a:endParaRPr lang="en-US"/>
          </a:p>
        </p:txBody>
      </p:sp>
    </p:spTree>
    <p:extLst>
      <p:ext uri="{BB962C8B-B14F-4D97-AF65-F5344CB8AC3E}">
        <p14:creationId xmlns:p14="http://schemas.microsoft.com/office/powerpoint/2010/main" val="204123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2B25E0-2B58-4FC7-9102-81E3781B68EB}" type="datetimeFigureOut">
              <a:rPr lang="en-US" smtClean="0"/>
              <a:t>10/6/2020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BB2E9-AD48-4ED4-B7C0-7B1710496221}" type="slidenum">
              <a:rPr lang="en-US" smtClean="0"/>
              <a:t>‹#›</a:t>
            </a:fld>
            <a:endParaRPr lang="en-US"/>
          </a:p>
        </p:txBody>
      </p:sp>
    </p:spTree>
    <p:extLst>
      <p:ext uri="{BB962C8B-B14F-4D97-AF65-F5344CB8AC3E}">
        <p14:creationId xmlns:p14="http://schemas.microsoft.com/office/powerpoint/2010/main" val="39442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2B25E0-2B58-4FC7-9102-81E3781B68EB}" type="datetimeFigureOut">
              <a:rPr lang="en-US" smtClean="0"/>
              <a:t>10/6/2020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BB2E9-AD48-4ED4-B7C0-7B1710496221}" type="slidenum">
              <a:rPr lang="en-US" smtClean="0"/>
              <a:t>‹#›</a:t>
            </a:fld>
            <a:endParaRPr lang="en-US"/>
          </a:p>
        </p:txBody>
      </p:sp>
    </p:spTree>
    <p:extLst>
      <p:ext uri="{BB962C8B-B14F-4D97-AF65-F5344CB8AC3E}">
        <p14:creationId xmlns:p14="http://schemas.microsoft.com/office/powerpoint/2010/main" val="232262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B25E0-2B58-4FC7-9102-81E3781B68EB}" type="datetimeFigureOut">
              <a:rPr lang="en-US" smtClean="0"/>
              <a:t>10/6/2020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BB2E9-AD48-4ED4-B7C0-7B1710496221}" type="slidenum">
              <a:rPr lang="en-US" smtClean="0"/>
              <a:t>‹#›</a:t>
            </a:fld>
            <a:endParaRPr lang="en-US"/>
          </a:p>
        </p:txBody>
      </p:sp>
    </p:spTree>
    <p:extLst>
      <p:ext uri="{BB962C8B-B14F-4D97-AF65-F5344CB8AC3E}">
        <p14:creationId xmlns:p14="http://schemas.microsoft.com/office/powerpoint/2010/main" val="259465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2B25E0-2B58-4FC7-9102-81E3781B68EB}"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BB2E9-AD48-4ED4-B7C0-7B1710496221}" type="slidenum">
              <a:rPr lang="en-US" smtClean="0"/>
              <a:t>‹#›</a:t>
            </a:fld>
            <a:endParaRPr lang="en-US"/>
          </a:p>
        </p:txBody>
      </p:sp>
    </p:spTree>
    <p:extLst>
      <p:ext uri="{BB962C8B-B14F-4D97-AF65-F5344CB8AC3E}">
        <p14:creationId xmlns:p14="http://schemas.microsoft.com/office/powerpoint/2010/main" val="225762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2B25E0-2B58-4FC7-9102-81E3781B68EB}"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BB2E9-AD48-4ED4-B7C0-7B1710496221}" type="slidenum">
              <a:rPr lang="en-US" smtClean="0"/>
              <a:t>‹#›</a:t>
            </a:fld>
            <a:endParaRPr lang="en-US"/>
          </a:p>
        </p:txBody>
      </p:sp>
    </p:spTree>
    <p:extLst>
      <p:ext uri="{BB962C8B-B14F-4D97-AF65-F5344CB8AC3E}">
        <p14:creationId xmlns:p14="http://schemas.microsoft.com/office/powerpoint/2010/main" val="279803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B25E0-2B58-4FC7-9102-81E3781B68EB}" type="datetimeFigureOut">
              <a:rPr lang="en-US" smtClean="0"/>
              <a:t>10/6/2020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BB2E9-AD48-4ED4-B7C0-7B1710496221}" type="slidenum">
              <a:rPr lang="en-US" smtClean="0"/>
              <a:t>‹#›</a:t>
            </a:fld>
            <a:endParaRPr lang="en-US"/>
          </a:p>
        </p:txBody>
      </p:sp>
    </p:spTree>
    <p:extLst>
      <p:ext uri="{BB962C8B-B14F-4D97-AF65-F5344CB8AC3E}">
        <p14:creationId xmlns:p14="http://schemas.microsoft.com/office/powerpoint/2010/main" val="3086798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80884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55000" lnSpcReduction="20000"/>
          </a:bodyPr>
          <a:lstStyle/>
          <a:p>
            <a:pPr marL="0" indent="0" algn="r" rtl="1">
              <a:buNone/>
            </a:pPr>
            <a:r>
              <a:rPr lang="fa-IR" sz="4400" b="1" dirty="0">
                <a:cs typeface="B Nazanin" panose="00000400000000000000" pitchFamily="2" charset="-78"/>
              </a:rPr>
              <a:t>اقتصادی</a:t>
            </a:r>
            <a:r>
              <a:rPr lang="fa-IR" sz="4400" dirty="0">
                <a:cs typeface="B Nazanin" panose="00000400000000000000" pitchFamily="2" charset="-78"/>
              </a:rPr>
              <a:t>	</a:t>
            </a:r>
          </a:p>
          <a:p>
            <a:pPr algn="r" rtl="1">
              <a:buFont typeface="Wingdings" panose="05000000000000000000" pitchFamily="2" charset="2"/>
              <a:buChar char="Ø"/>
            </a:pPr>
            <a:r>
              <a:rPr lang="fa-IR" sz="4400" dirty="0">
                <a:cs typeface="B Nazanin" panose="00000400000000000000" pitchFamily="2" charset="-78"/>
              </a:rPr>
              <a:t>از مناطق تولیدکننده بزرگ گندم محصولات زراعی و جو استان و ظرفیت تکمیل زنجیره ارزش آن</a:t>
            </a:r>
          </a:p>
          <a:p>
            <a:pPr algn="r" rtl="1">
              <a:buFont typeface="Wingdings" panose="05000000000000000000" pitchFamily="2" charset="2"/>
              <a:buChar char="Ø"/>
            </a:pPr>
            <a:r>
              <a:rPr lang="fa-IR" sz="4400" dirty="0">
                <a:cs typeface="B Nazanin" panose="00000400000000000000" pitchFamily="2" charset="-78"/>
              </a:rPr>
              <a:t>بخش صنایع دستی قوی و پتانسیل تکمیل زنجیره ارزش و برند سازی و فروش مستقیم تابلوفرش و ابریشم</a:t>
            </a:r>
          </a:p>
          <a:p>
            <a:pPr algn="r" rtl="1">
              <a:buFont typeface="Wingdings" panose="05000000000000000000" pitchFamily="2" charset="2"/>
              <a:buChar char="Ø"/>
            </a:pPr>
            <a:r>
              <a:rPr lang="fa-IR" sz="4400" dirty="0">
                <a:cs typeface="B Nazanin" panose="00000400000000000000" pitchFamily="2" charset="-78"/>
              </a:rPr>
              <a:t>دارای نیروی کار ماهر در زمینه‌های مختلف و پتانسیل برند سازی مشاغل عایق کار سردخانه، مجسمه سازی، کف ساب و سنگ ساب، دکل کار و تولید بذر مادر</a:t>
            </a:r>
          </a:p>
          <a:p>
            <a:pPr algn="r" rtl="1">
              <a:buFont typeface="Wingdings" panose="05000000000000000000" pitchFamily="2" charset="2"/>
              <a:buChar char="Ø"/>
            </a:pPr>
            <a:r>
              <a:rPr lang="fa-IR" sz="4400" dirty="0">
                <a:cs typeface="B Nazanin" panose="00000400000000000000" pitchFamily="2" charset="-78"/>
              </a:rPr>
              <a:t>ظرفیت بالقوه خوب در توسعه زنجیره ارزش گردشگری و مجاورت با دو ناحیه گردشگری غار کتله خور و غار علی‌صدر</a:t>
            </a:r>
          </a:p>
          <a:p>
            <a:pPr algn="r" rtl="1">
              <a:buFont typeface="Wingdings" panose="05000000000000000000" pitchFamily="2" charset="2"/>
              <a:buChar char="Ø"/>
            </a:pPr>
            <a:r>
              <a:rPr lang="fa-IR" sz="4400" dirty="0">
                <a:cs typeface="B Nazanin" panose="00000400000000000000" pitchFamily="2" charset="-78"/>
              </a:rPr>
              <a:t>ظرفیت آبی و خاکی بسیار خوب در روستاهای مجاور رودخانه بزینه رود در دهستان بزینه رود</a:t>
            </a:r>
          </a:p>
          <a:p>
            <a:pPr algn="r" rtl="1">
              <a:buFont typeface="Wingdings" panose="05000000000000000000" pitchFamily="2" charset="2"/>
              <a:buChar char="Ø"/>
            </a:pPr>
            <a:r>
              <a:rPr lang="fa-IR" sz="4400" dirty="0">
                <a:cs typeface="B Nazanin" panose="00000400000000000000" pitchFamily="2" charset="-78"/>
              </a:rPr>
              <a:t>پتانسیل ارتقا دانش و بهره‌وری نگهداشت و پرورش دام سبک و توسعه محدود دام سبک</a:t>
            </a:r>
          </a:p>
          <a:p>
            <a:pPr algn="r" rtl="1">
              <a:buFont typeface="Wingdings" panose="05000000000000000000" pitchFamily="2" charset="2"/>
              <a:buChar char="Ø"/>
            </a:pPr>
            <a:r>
              <a:rPr lang="fa-IR" sz="4400" dirty="0">
                <a:cs typeface="B Nazanin" panose="00000400000000000000" pitchFamily="2" charset="-78"/>
              </a:rPr>
              <a:t>ظرفیت سرمایه‌گذاری در استخرهای ذخیره آب</a:t>
            </a:r>
          </a:p>
          <a:p>
            <a:pPr marL="0" indent="0" algn="r" rtl="1">
              <a:buNone/>
            </a:pPr>
            <a:r>
              <a:rPr lang="fa-IR" sz="4400" b="1" dirty="0">
                <a:cs typeface="B Nazanin" panose="00000400000000000000" pitchFamily="2" charset="-78"/>
              </a:rPr>
              <a:t>کالبدی	</a:t>
            </a:r>
          </a:p>
          <a:p>
            <a:pPr algn="r" rtl="1">
              <a:buFont typeface="Wingdings" panose="05000000000000000000" pitchFamily="2" charset="2"/>
              <a:buChar char="Ø"/>
            </a:pPr>
            <a:r>
              <a:rPr lang="fa-IR" sz="4400" dirty="0">
                <a:cs typeface="B Nazanin" panose="00000400000000000000" pitchFamily="2" charset="-78"/>
              </a:rPr>
              <a:t>پوشش کامل شبکه برق و حامل‌های انرژی</a:t>
            </a:r>
          </a:p>
          <a:p>
            <a:pPr algn="r" rtl="1">
              <a:buFont typeface="Wingdings" panose="05000000000000000000" pitchFamily="2" charset="2"/>
              <a:buChar char="Ø"/>
            </a:pPr>
            <a:r>
              <a:rPr lang="fa-IR" sz="4400" dirty="0">
                <a:cs typeface="B Nazanin" panose="00000400000000000000" pitchFamily="2" charset="-78"/>
              </a:rPr>
              <a:t>تکمیل شبکه دسترسی همه روستاها به شبکه راه‌های روستایی آسفالته</a:t>
            </a:r>
          </a:p>
          <a:p>
            <a:pPr algn="r" rtl="1">
              <a:buFont typeface="Wingdings" panose="05000000000000000000" pitchFamily="2" charset="2"/>
              <a:buChar char="Ø"/>
            </a:pPr>
            <a:r>
              <a:rPr lang="fa-IR" sz="4400" dirty="0">
                <a:cs typeface="B Nazanin" panose="00000400000000000000" pitchFamily="2" charset="-78"/>
              </a:rPr>
              <a:t>افزایش اعتبار و پایدار شدن اعتبار دهیاری‌ها برای اجرای طرح هادی</a:t>
            </a:r>
          </a:p>
          <a:p>
            <a:pPr algn="r" rtl="1">
              <a:buFont typeface="Wingdings" panose="05000000000000000000" pitchFamily="2" charset="2"/>
              <a:buChar char="Ø"/>
            </a:pPr>
            <a:r>
              <a:rPr lang="fa-IR" sz="4400" dirty="0">
                <a:cs typeface="B Nazanin" panose="00000400000000000000" pitchFamily="2" charset="-78"/>
              </a:rPr>
              <a:t>پوشش نسبی شبکه بهداشت</a:t>
            </a:r>
          </a:p>
          <a:p>
            <a:pPr algn="r" rtl="1">
              <a:buFont typeface="Wingdings" panose="05000000000000000000" pitchFamily="2" charset="2"/>
              <a:buChar char="Ø"/>
            </a:pPr>
            <a:r>
              <a:rPr lang="fa-IR" sz="4400" dirty="0">
                <a:cs typeface="B Nazanin" panose="00000400000000000000" pitchFamily="2" charset="-78"/>
              </a:rPr>
              <a:t>پوشش در حال توسعه شبکه گاز</a:t>
            </a:r>
          </a:p>
          <a:p>
            <a:pPr algn="r" rtl="1">
              <a:buFont typeface="Wingdings" panose="05000000000000000000" pitchFamily="2" charset="2"/>
              <a:buChar char="Ø"/>
            </a:pPr>
            <a:r>
              <a:rPr lang="fa-IR" sz="4400" dirty="0">
                <a:cs typeface="B Nazanin" panose="00000400000000000000" pitchFamily="2" charset="-78"/>
              </a:rPr>
              <a:t>پوشش کامل مدارس ابتدایی</a:t>
            </a:r>
          </a:p>
          <a:p>
            <a:pPr algn="r" rtl="1">
              <a:buFont typeface="Wingdings" panose="05000000000000000000" pitchFamily="2" charset="2"/>
              <a:buChar char="Ø"/>
            </a:pPr>
            <a:r>
              <a:rPr lang="fa-IR" sz="4400" dirty="0">
                <a:cs typeface="B Nazanin" panose="00000400000000000000" pitchFamily="2" charset="-78"/>
              </a:rPr>
              <a:t>بازسازی و استحکام‌بخشی غالب مسکن روستایی در عمده روستاهای بزرگ</a:t>
            </a:r>
          </a:p>
          <a:p>
            <a:pPr algn="r" rtl="1">
              <a:buFont typeface="Wingdings" panose="05000000000000000000" pitchFamily="2" charset="2"/>
              <a:buChar char="Ø"/>
            </a:pPr>
            <a:endParaRPr lang="en-US" dirty="0"/>
          </a:p>
        </p:txBody>
      </p:sp>
    </p:spTree>
    <p:extLst>
      <p:ext uri="{BB962C8B-B14F-4D97-AF65-F5344CB8AC3E}">
        <p14:creationId xmlns:p14="http://schemas.microsoft.com/office/powerpoint/2010/main" val="288662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2400" b="1" dirty="0">
                <a:cs typeface="B Nazanin" panose="00000400000000000000" pitchFamily="2" charset="-78"/>
              </a:rPr>
              <a:t>مدیریتی</a:t>
            </a:r>
          </a:p>
          <a:p>
            <a:pPr algn="r" rtl="1">
              <a:buFont typeface="Wingdings" panose="05000000000000000000" pitchFamily="2" charset="2"/>
              <a:buChar char="Ø"/>
            </a:pPr>
            <a:r>
              <a:rPr lang="fa-IR" sz="2400" dirty="0">
                <a:cs typeface="B Nazanin" panose="00000400000000000000" pitchFamily="2" charset="-78"/>
              </a:rPr>
              <a:t>قابلیت جهت‌دهی بخشی از اعتبارات دهیاری‌ها از محل ارزش‌افزوده به اولویت‌های اقتصادی روستا</a:t>
            </a:r>
          </a:p>
          <a:p>
            <a:pPr algn="r" rtl="1">
              <a:buFont typeface="Wingdings" panose="05000000000000000000" pitchFamily="2" charset="2"/>
              <a:buChar char="Ø"/>
            </a:pPr>
            <a:r>
              <a:rPr lang="fa-IR" sz="2400" dirty="0">
                <a:cs typeface="B Nazanin" panose="00000400000000000000" pitchFamily="2" charset="-78"/>
              </a:rPr>
              <a:t>قابلیت ارزان‌سازی قیمت زمین در روستا با تغییر رویکرد به موضوع محدوده</a:t>
            </a:r>
          </a:p>
          <a:p>
            <a:pPr algn="r" rtl="1">
              <a:buFont typeface="Wingdings" panose="05000000000000000000" pitchFamily="2" charset="2"/>
              <a:buChar char="Ø"/>
            </a:pPr>
            <a:r>
              <a:rPr lang="fa-IR" sz="2400" dirty="0">
                <a:cs typeface="B Nazanin" panose="00000400000000000000" pitchFamily="2" charset="-78"/>
              </a:rPr>
              <a:t>قابلیت افزايش درامد دهیاری‌ها</a:t>
            </a:r>
          </a:p>
          <a:p>
            <a:pPr algn="r" rtl="1">
              <a:buFont typeface="Wingdings" panose="05000000000000000000" pitchFamily="2" charset="2"/>
              <a:buChar char="Ø"/>
            </a:pPr>
            <a:r>
              <a:rPr lang="fa-IR" sz="2400" dirty="0">
                <a:cs typeface="B Nazanin" panose="00000400000000000000" pitchFamily="2" charset="-78"/>
              </a:rPr>
              <a:t>قابلیت تعريف الگوي انگيزشي براي تعيين اعتبار دهياري روستاها از محل ماليات بر ارزش‌افزوده</a:t>
            </a:r>
          </a:p>
          <a:p>
            <a:pPr algn="r" rtl="1">
              <a:buFont typeface="Wingdings" panose="05000000000000000000" pitchFamily="2" charset="2"/>
              <a:buChar char="Ø"/>
            </a:pPr>
            <a:r>
              <a:rPr lang="fa-IR" sz="2400" dirty="0">
                <a:cs typeface="B Nazanin" panose="00000400000000000000" pitchFamily="2" charset="-78"/>
              </a:rPr>
              <a:t>امکان‌پذیری تغییر رویکرد نسبت به سرمایه‌گذاری در حوزه آب</a:t>
            </a:r>
          </a:p>
          <a:p>
            <a:pPr algn="r" rtl="1">
              <a:buFont typeface="Wingdings" panose="05000000000000000000" pitchFamily="2" charset="2"/>
              <a:buChar char="Ø"/>
            </a:pPr>
            <a:r>
              <a:rPr lang="fa-IR" sz="2400" dirty="0">
                <a:cs typeface="B Nazanin" panose="00000400000000000000" pitchFamily="2" charset="-78"/>
              </a:rPr>
              <a:t>قابلیت اجباري شدن بيمه حوادث از محل اعتبارات دهیاری‌ها و مشارکت اهالي</a:t>
            </a:r>
          </a:p>
          <a:p>
            <a:pPr marL="0" indent="0" algn="r" rtl="1">
              <a:buNone/>
            </a:pPr>
            <a:r>
              <a:rPr lang="fa-IR" sz="2400" b="1" dirty="0">
                <a:cs typeface="B Nazanin" panose="00000400000000000000" pitchFamily="2" charset="-78"/>
              </a:rPr>
              <a:t>سازمان فضایی</a:t>
            </a:r>
          </a:p>
          <a:p>
            <a:pPr algn="r" rtl="1">
              <a:buFont typeface="Wingdings" panose="05000000000000000000" pitchFamily="2" charset="2"/>
              <a:buChar char="Ø"/>
            </a:pPr>
            <a:r>
              <a:rPr lang="fa-IR" sz="2400" dirty="0">
                <a:cs typeface="B Nazanin" panose="00000400000000000000" pitchFamily="2" charset="-78"/>
              </a:rPr>
              <a:t>قابلیت ایجاد ناحیه صنعتی کهلا</a:t>
            </a:r>
          </a:p>
          <a:p>
            <a:pPr algn="r" rtl="1">
              <a:buFont typeface="Wingdings" panose="05000000000000000000" pitchFamily="2" charset="2"/>
              <a:buChar char="Ø"/>
            </a:pPr>
            <a:r>
              <a:rPr lang="fa-IR" sz="2400" dirty="0">
                <a:cs typeface="B Nazanin" panose="00000400000000000000" pitchFamily="2" charset="-78"/>
              </a:rPr>
              <a:t>تعریف بهینه صنایع دستی - گردشگری بین دو منظومه بزینه رود و گرماب مبتنی بر منبت‌کاری و صنایع چوبی، تابلو فرش، مجسمه سازی و غار کتله خور و جاذبه‌های جدید روستایی بوم گردی</a:t>
            </a:r>
          </a:p>
          <a:p>
            <a:pPr algn="r" rtl="1">
              <a:buFont typeface="Wingdings" panose="05000000000000000000" pitchFamily="2" charset="2"/>
              <a:buChar char="Ø"/>
            </a:pPr>
            <a:r>
              <a:rPr lang="fa-IR" sz="2400" dirty="0">
                <a:cs typeface="B Nazanin" panose="00000400000000000000" pitchFamily="2" charset="-78"/>
              </a:rPr>
              <a:t>تقویت شبکه ارتباطات داخلی منظومه به ويژه با اسفالت نمودن راه توزلو - بزین</a:t>
            </a:r>
          </a:p>
          <a:p>
            <a:pPr algn="r" rtl="1">
              <a:buFont typeface="Wingdings" panose="05000000000000000000" pitchFamily="2" charset="2"/>
              <a:buChar char="Ø"/>
            </a:pPr>
            <a:endParaRPr lang="en-US" sz="2400" dirty="0">
              <a:cs typeface="B Nazanin" panose="00000400000000000000" pitchFamily="2" charset="-78"/>
            </a:endParaRPr>
          </a:p>
        </p:txBody>
      </p:sp>
    </p:spTree>
    <p:extLst>
      <p:ext uri="{BB962C8B-B14F-4D97-AF65-F5344CB8AC3E}">
        <p14:creationId xmlns:p14="http://schemas.microsoft.com/office/powerpoint/2010/main" val="67356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44"/>
            <a:ext cx="10515600" cy="653740"/>
          </a:xfrm>
        </p:spPr>
        <p:txBody>
          <a:bodyPr>
            <a:normAutofit/>
          </a:bodyPr>
          <a:lstStyle/>
          <a:p>
            <a:pPr algn="ctr"/>
            <a:r>
              <a:rPr lang="fa-IR" sz="3200" b="1" dirty="0">
                <a:cs typeface="B Nazanin" panose="00000400000000000000" pitchFamily="2" charset="-78"/>
              </a:rPr>
              <a:t>محدودیت ها</a:t>
            </a:r>
            <a:endParaRPr lang="en-US" sz="3200" b="1" dirty="0">
              <a:cs typeface="B Nazanin" panose="00000400000000000000" pitchFamily="2" charset="-78"/>
            </a:endParaRPr>
          </a:p>
        </p:txBody>
      </p:sp>
      <p:sp>
        <p:nvSpPr>
          <p:cNvPr id="3" name="Content Placeholder 2"/>
          <p:cNvSpPr>
            <a:spLocks noGrp="1"/>
          </p:cNvSpPr>
          <p:nvPr>
            <p:ph idx="1"/>
          </p:nvPr>
        </p:nvSpPr>
        <p:spPr>
          <a:xfrm>
            <a:off x="0" y="219885"/>
            <a:ext cx="12192000" cy="6490355"/>
          </a:xfrm>
        </p:spPr>
        <p:txBody>
          <a:bodyPr>
            <a:noAutofit/>
          </a:bodyPr>
          <a:lstStyle/>
          <a:p>
            <a:pPr marL="0" indent="0" algn="r" rtl="1">
              <a:buNone/>
            </a:pPr>
            <a:r>
              <a:rPr lang="fa-IR" sz="2000" b="1" dirty="0">
                <a:cs typeface="B Nazanin" panose="00000400000000000000" pitchFamily="2" charset="-78"/>
              </a:rPr>
              <a:t>اکولوژیک</a:t>
            </a:r>
            <a:r>
              <a:rPr lang="fa-IR" sz="2000" dirty="0">
                <a:cs typeface="B Nazanin" panose="00000400000000000000" pitchFamily="2" charset="-78"/>
              </a:rPr>
              <a:t>	</a:t>
            </a:r>
          </a:p>
          <a:p>
            <a:pPr algn="r" rtl="1">
              <a:buFont typeface="Wingdings" panose="05000000000000000000" pitchFamily="2" charset="2"/>
              <a:buChar char="Ø"/>
            </a:pPr>
            <a:r>
              <a:rPr lang="fa-IR" sz="2000" dirty="0">
                <a:cs typeface="B Nazanin" panose="00000400000000000000" pitchFamily="2" charset="-78"/>
              </a:rPr>
              <a:t>خشکي رودخانه بزینه رود و آب‌های سطحی مناطق شمالي منظومه</a:t>
            </a:r>
          </a:p>
          <a:p>
            <a:pPr algn="r" rtl="1">
              <a:buFont typeface="Wingdings" panose="05000000000000000000" pitchFamily="2" charset="2"/>
              <a:buChar char="Ø"/>
            </a:pPr>
            <a:r>
              <a:rPr lang="fa-IR" sz="2000" dirty="0">
                <a:cs typeface="B Nazanin" panose="00000400000000000000" pitchFamily="2" charset="-78"/>
              </a:rPr>
              <a:t>برداشت غیرمجاز آب‌های زیرزمینی به ویژه در دهستان بزینه رود و در روستاهای استان مجاور (همدان)</a:t>
            </a:r>
          </a:p>
          <a:p>
            <a:pPr algn="r" rtl="1">
              <a:buFont typeface="Wingdings" panose="05000000000000000000" pitchFamily="2" charset="2"/>
              <a:buChar char="Ø"/>
            </a:pPr>
            <a:r>
              <a:rPr lang="fa-IR" sz="2000" dirty="0">
                <a:cs typeface="B Nazanin" panose="00000400000000000000" pitchFamily="2" charset="-78"/>
              </a:rPr>
              <a:t>توزيع نامتوازن منابع آب: قرار گرفتن 80 درصد منابع آبي عميق و نيمه عميق کشاورزي در 7 روستا عمدتاً در دهستان بزینه رود</a:t>
            </a:r>
          </a:p>
          <a:p>
            <a:pPr algn="r" rtl="1">
              <a:buFont typeface="Wingdings" panose="05000000000000000000" pitchFamily="2" charset="2"/>
              <a:buChar char="Ø"/>
            </a:pPr>
            <a:r>
              <a:rPr lang="fa-IR" sz="2000" dirty="0">
                <a:cs typeface="B Nazanin" panose="00000400000000000000" pitchFamily="2" charset="-78"/>
              </a:rPr>
              <a:t>فقدان زمين درجه 1 کشاورزي و وجود زمین‌های آهکي و با کيفيت پايين در شمال منظومه</a:t>
            </a:r>
          </a:p>
          <a:p>
            <a:pPr algn="r" rtl="1">
              <a:buFont typeface="Wingdings" panose="05000000000000000000" pitchFamily="2" charset="2"/>
              <a:buChar char="Ø"/>
            </a:pPr>
            <a:r>
              <a:rPr lang="fa-IR" sz="2000" dirty="0">
                <a:cs typeface="B Nazanin" panose="00000400000000000000" pitchFamily="2" charset="-78"/>
              </a:rPr>
              <a:t>سیل‌خیزی روستاهاي واقع در حاشيه رودخانه‌ها و آبراهه‌های اصلی</a:t>
            </a:r>
          </a:p>
          <a:p>
            <a:pPr algn="r" rtl="1">
              <a:buFont typeface="Wingdings" panose="05000000000000000000" pitchFamily="2" charset="2"/>
              <a:buChar char="Ø"/>
            </a:pPr>
            <a:r>
              <a:rPr lang="fa-IR" sz="2000" dirty="0">
                <a:cs typeface="B Nazanin" panose="00000400000000000000" pitchFamily="2" charset="-78"/>
              </a:rPr>
              <a:t>تخريب منابع خاک به ويژه در زمین‌های داراي کشت سیب‌زمینی در روستاهاي داراي چاه عميق و زمین‌های اجاره‌ای</a:t>
            </a:r>
          </a:p>
          <a:p>
            <a:pPr algn="r" rtl="1">
              <a:buFont typeface="Wingdings" panose="05000000000000000000" pitchFamily="2" charset="2"/>
              <a:buChar char="Ø"/>
            </a:pPr>
            <a:r>
              <a:rPr lang="fa-IR" sz="2000" dirty="0">
                <a:cs typeface="B Nazanin" panose="00000400000000000000" pitchFamily="2" charset="-78"/>
              </a:rPr>
              <a:t>فقدان توجه کافی اهالی به حفظ منابع طبیعی، شکل‌گیری رقابت در بهره‌برداری از منابع مشترک و عدم نظارت کافی از سوی مراجع نظارتی/ دفع عمده فاضلاب در کانال‌ها و رودخانه‌ها</a:t>
            </a:r>
          </a:p>
          <a:p>
            <a:pPr marL="0" indent="0" algn="r" rtl="1">
              <a:buNone/>
            </a:pPr>
            <a:r>
              <a:rPr lang="fa-IR" sz="2000" b="1" dirty="0">
                <a:cs typeface="B Nazanin" panose="00000400000000000000" pitchFamily="2" charset="-78"/>
              </a:rPr>
              <a:t>اجتماعی و فرهنگی</a:t>
            </a:r>
          </a:p>
          <a:p>
            <a:pPr algn="r" rtl="1">
              <a:buFont typeface="Wingdings" panose="05000000000000000000" pitchFamily="2" charset="2"/>
              <a:buChar char="Ø"/>
            </a:pPr>
            <a:r>
              <a:rPr lang="fa-IR" sz="2000" dirty="0">
                <a:cs typeface="B Nazanin" panose="00000400000000000000" pitchFamily="2" charset="-78"/>
              </a:rPr>
              <a:t>نرخ مهاجرت بالا در 14 روستا عمدتاً به دلیل محدودیت منابع آبی (شرب و کشاورزی)</a:t>
            </a:r>
          </a:p>
          <a:p>
            <a:pPr algn="r" rtl="1">
              <a:buFont typeface="Wingdings" panose="05000000000000000000" pitchFamily="2" charset="2"/>
              <a:buChar char="Ø"/>
            </a:pPr>
            <a:r>
              <a:rPr lang="fa-IR" sz="2000" dirty="0">
                <a:cs typeface="B Nazanin" panose="00000400000000000000" pitchFamily="2" charset="-78"/>
              </a:rPr>
              <a:t>کاهش سرمایه اجتماعی با منشأ کاهش اعتماد اجتماعی به ویژه به مسئولین و کاهش تعاون و همیاری</a:t>
            </a:r>
          </a:p>
          <a:p>
            <a:pPr algn="r" rtl="1">
              <a:buFont typeface="Wingdings" panose="05000000000000000000" pitchFamily="2" charset="2"/>
              <a:buChar char="Ø"/>
            </a:pPr>
            <a:r>
              <a:rPr lang="fa-IR" sz="2000" dirty="0">
                <a:cs typeface="B Nazanin" panose="00000400000000000000" pitchFamily="2" charset="-78"/>
              </a:rPr>
              <a:t>ترک تحصیل بیش از 50 درصدی در مقطع متوسطه به ویژه دختران</a:t>
            </a:r>
          </a:p>
          <a:p>
            <a:pPr algn="r" rtl="1">
              <a:buFont typeface="Wingdings" panose="05000000000000000000" pitchFamily="2" charset="2"/>
              <a:buChar char="Ø"/>
            </a:pPr>
            <a:r>
              <a:rPr lang="fa-IR" sz="2000" dirty="0">
                <a:cs typeface="B Nazanin" panose="00000400000000000000" pitchFamily="2" charset="-78"/>
              </a:rPr>
              <a:t>کاهش کیفیت آموزش با کاهش جمعیت و فقدان معلم اختصاصی هر پایه</a:t>
            </a:r>
          </a:p>
          <a:p>
            <a:pPr algn="r" rtl="1">
              <a:buFont typeface="Wingdings" panose="05000000000000000000" pitchFamily="2" charset="2"/>
              <a:buChar char="Ø"/>
            </a:pPr>
            <a:r>
              <a:rPr lang="fa-IR" sz="2000" dirty="0">
                <a:cs typeface="B Nazanin" panose="00000400000000000000" pitchFamily="2" charset="-78"/>
              </a:rPr>
              <a:t>شیوع اعتیاد و آسیب‌های اجتماعی عمدتاً با منشأ بیکاری</a:t>
            </a:r>
          </a:p>
          <a:p>
            <a:pPr algn="r" rtl="1">
              <a:buFont typeface="Wingdings" panose="05000000000000000000" pitchFamily="2" charset="2"/>
              <a:buChar char="Ø"/>
            </a:pPr>
            <a:r>
              <a:rPr lang="fa-IR" sz="2000" dirty="0">
                <a:cs typeface="B Nazanin" panose="00000400000000000000" pitchFamily="2" charset="-78"/>
              </a:rPr>
              <a:t>دوری از عادت به کار سخت در دوره نوجوانی و فراموشی فرهنگ کار</a:t>
            </a:r>
          </a:p>
          <a:p>
            <a:pPr algn="r" rtl="1">
              <a:buFont typeface="Wingdings" panose="05000000000000000000" pitchFamily="2" charset="2"/>
              <a:buChar char="Ø"/>
            </a:pPr>
            <a:r>
              <a:rPr lang="fa-IR" sz="2000" dirty="0">
                <a:cs typeface="B Nazanin" panose="00000400000000000000" pitchFamily="2" charset="-78"/>
              </a:rPr>
              <a:t>فقدان اثربخشی آموزش‌های ترویجی کشاورزی</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556999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2400" b="1" dirty="0">
                <a:cs typeface="B Nazanin" panose="00000400000000000000" pitchFamily="2" charset="-78"/>
              </a:rPr>
              <a:t>اقتصادی (محدودیت‌های عمومی)</a:t>
            </a:r>
          </a:p>
          <a:p>
            <a:pPr algn="r" rtl="1">
              <a:buFont typeface="Wingdings" panose="05000000000000000000" pitchFamily="2" charset="2"/>
              <a:buChar char="Ø"/>
            </a:pPr>
            <a:r>
              <a:rPr lang="fa-IR" sz="2400" dirty="0">
                <a:cs typeface="B Nazanin" panose="00000400000000000000" pitchFamily="2" charset="-78"/>
              </a:rPr>
              <a:t>تغییرات زیاد قیمت محصولات کشاورزی و ارسال علائم اشتباه</a:t>
            </a:r>
          </a:p>
          <a:p>
            <a:pPr algn="r" rtl="1">
              <a:buFont typeface="Wingdings" panose="05000000000000000000" pitchFamily="2" charset="2"/>
              <a:buChar char="Ø"/>
            </a:pPr>
            <a:r>
              <a:rPr lang="fa-IR" sz="2400" dirty="0">
                <a:cs typeface="B Nazanin" panose="00000400000000000000" pitchFamily="2" charset="-78"/>
              </a:rPr>
              <a:t>دامداری کاملاً سنتی با مرگ و میر بالای دام</a:t>
            </a:r>
          </a:p>
          <a:p>
            <a:pPr algn="r" rtl="1">
              <a:buFont typeface="Wingdings" panose="05000000000000000000" pitchFamily="2" charset="2"/>
              <a:buChar char="Ø"/>
            </a:pPr>
            <a:r>
              <a:rPr lang="fa-IR" sz="2400" dirty="0">
                <a:cs typeface="B Nazanin" panose="00000400000000000000" pitchFamily="2" charset="-78"/>
              </a:rPr>
              <a:t>مقیاس کوچک زمین‌های بهره‌برداری</a:t>
            </a:r>
          </a:p>
          <a:p>
            <a:pPr algn="r" rtl="1">
              <a:buFont typeface="Wingdings" panose="05000000000000000000" pitchFamily="2" charset="2"/>
              <a:buChar char="Ø"/>
            </a:pPr>
            <a:r>
              <a:rPr lang="fa-IR" sz="2400" dirty="0">
                <a:cs typeface="B Nazanin" panose="00000400000000000000" pitchFamily="2" charset="-78"/>
              </a:rPr>
              <a:t>هدر رفت آب با روش‌های آبیاری سنتی</a:t>
            </a:r>
          </a:p>
          <a:p>
            <a:pPr algn="r" rtl="1">
              <a:buFont typeface="Wingdings" panose="05000000000000000000" pitchFamily="2" charset="2"/>
              <a:buChar char="Ø"/>
            </a:pPr>
            <a:r>
              <a:rPr lang="fa-IR" sz="2400" dirty="0">
                <a:cs typeface="B Nazanin" panose="00000400000000000000" pitchFamily="2" charset="-78"/>
              </a:rPr>
              <a:t>سرمایه‌گذاری محدود در روستا با خروج سرمایه توسط عمده مالکان</a:t>
            </a:r>
          </a:p>
          <a:p>
            <a:pPr algn="r" rtl="1">
              <a:buFont typeface="Wingdings" panose="05000000000000000000" pitchFamily="2" charset="2"/>
              <a:buChar char="Ø"/>
            </a:pPr>
            <a:r>
              <a:rPr lang="fa-IR" sz="2400" dirty="0">
                <a:cs typeface="B Nazanin" panose="00000400000000000000" pitchFamily="2" charset="-78"/>
              </a:rPr>
              <a:t>فقدان الگوی بهینه کشت</a:t>
            </a:r>
          </a:p>
          <a:p>
            <a:pPr marL="0" indent="0" algn="r" rtl="1">
              <a:buNone/>
            </a:pPr>
            <a:r>
              <a:rPr lang="fa-IR" sz="2400" b="1" dirty="0">
                <a:cs typeface="B Nazanin" panose="00000400000000000000" pitchFamily="2" charset="-78"/>
              </a:rPr>
              <a:t>اقتصادی (محدودیت‌های اختصاصی)</a:t>
            </a:r>
          </a:p>
          <a:p>
            <a:pPr algn="r" rtl="1">
              <a:buFont typeface="Wingdings" panose="05000000000000000000" pitchFamily="2" charset="2"/>
              <a:buChar char="Ø"/>
            </a:pPr>
            <a:r>
              <a:rPr lang="fa-IR" sz="2400" dirty="0">
                <a:cs typeface="B Nazanin" panose="00000400000000000000" pitchFamily="2" charset="-78"/>
              </a:rPr>
              <a:t>دیم پایه بودن کشاورزی و اشتغال پذیری محدود زمین‌های دیمی گندم در غالب روستاها (هر 15 هکتار یک نفر اشتغال ناقص)</a:t>
            </a:r>
          </a:p>
          <a:p>
            <a:pPr algn="r" rtl="1">
              <a:buFont typeface="Wingdings" panose="05000000000000000000" pitchFamily="2" charset="2"/>
              <a:buChar char="Ø"/>
            </a:pPr>
            <a:r>
              <a:rPr lang="fa-IR" sz="2400" dirty="0">
                <a:cs typeface="B Nazanin" panose="00000400000000000000" pitchFamily="2" charset="-78"/>
              </a:rPr>
              <a:t>دستمزدی بودن تولید قالی و تابلو فرش ابریشم و تولید آن با برند قم و فقدان زنجیره ارزش</a:t>
            </a:r>
          </a:p>
          <a:p>
            <a:pPr algn="r" rtl="1">
              <a:buFont typeface="Wingdings" panose="05000000000000000000" pitchFamily="2" charset="2"/>
              <a:buChar char="Ø"/>
            </a:pPr>
            <a:r>
              <a:rPr lang="fa-IR" sz="2400" dirty="0">
                <a:cs typeface="B Nazanin" panose="00000400000000000000" pitchFamily="2" charset="-78"/>
              </a:rPr>
              <a:t>اجاره زمین برای کاشت سیب‌زمینی به سیب‌زمینی‌کاران سایر استان‌ها</a:t>
            </a:r>
          </a:p>
          <a:p>
            <a:pPr algn="r" rtl="1">
              <a:buFont typeface="Wingdings" panose="05000000000000000000" pitchFamily="2" charset="2"/>
              <a:buChar char="Ø"/>
            </a:pPr>
            <a:r>
              <a:rPr lang="fa-IR" sz="2400" dirty="0">
                <a:cs typeface="B Nazanin" panose="00000400000000000000" pitchFamily="2" charset="-78"/>
              </a:rPr>
              <a:t>توزیع نامتوازن بهره‌برداری 90 درصد چاه‌های عمیق توسط 4 (10 درصد) روستاها</a:t>
            </a:r>
          </a:p>
          <a:p>
            <a:pPr algn="r" rtl="1">
              <a:buFont typeface="Wingdings" panose="05000000000000000000" pitchFamily="2" charset="2"/>
              <a:buChar char="Ø"/>
            </a:pPr>
            <a:r>
              <a:rPr lang="fa-IR" sz="2400" dirty="0">
                <a:cs typeface="B Nazanin" panose="00000400000000000000" pitchFamily="2" charset="-78"/>
              </a:rPr>
              <a:t>توزیع نامتوازن بهره‌برداری 90 درصد چاه‌های عمیق توسط 16 (40 درصد) روستاها</a:t>
            </a:r>
          </a:p>
          <a:p>
            <a:pPr algn="r" rtl="1">
              <a:buFont typeface="Wingdings" panose="05000000000000000000" pitchFamily="2" charset="2"/>
              <a:buChar char="Ø"/>
            </a:pPr>
            <a:r>
              <a:rPr lang="fa-IR" sz="2400" dirty="0">
                <a:cs typeface="B Nazanin" panose="00000400000000000000" pitchFamily="2" charset="-78"/>
              </a:rPr>
              <a:t>ایجاد محدودیت بر فعالیت مجسمه‌سازان با وضع مالیات</a:t>
            </a:r>
          </a:p>
          <a:p>
            <a:pPr marL="0" indent="0" algn="r" rtl="1">
              <a:buNone/>
            </a:pPr>
            <a:endParaRPr lang="en-US" dirty="0"/>
          </a:p>
        </p:txBody>
      </p:sp>
    </p:spTree>
    <p:extLst>
      <p:ext uri="{BB962C8B-B14F-4D97-AF65-F5344CB8AC3E}">
        <p14:creationId xmlns:p14="http://schemas.microsoft.com/office/powerpoint/2010/main" val="173060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fontScale="77500" lnSpcReduction="20000"/>
          </a:bodyPr>
          <a:lstStyle/>
          <a:p>
            <a:pPr marL="0" indent="0" algn="r" rtl="1">
              <a:buNone/>
            </a:pPr>
            <a:r>
              <a:rPr lang="fa-IR" b="1" dirty="0">
                <a:cs typeface="B Nazanin" panose="00000400000000000000" pitchFamily="2" charset="-78"/>
              </a:rPr>
              <a:t>کالبدی</a:t>
            </a:r>
          </a:p>
          <a:p>
            <a:pPr algn="r" rtl="1">
              <a:buFont typeface="Wingdings" panose="05000000000000000000" pitchFamily="2" charset="2"/>
              <a:buChar char="Ø"/>
            </a:pPr>
            <a:r>
              <a:rPr lang="fa-IR" dirty="0">
                <a:cs typeface="B Nazanin" panose="00000400000000000000" pitchFamily="2" charset="-78"/>
              </a:rPr>
              <a:t>فرسودگی شدید یا فقدان شبکه توزیع، ناسالم بودن آب شرب در 11 روستا</a:t>
            </a:r>
          </a:p>
          <a:p>
            <a:pPr algn="r" rtl="1">
              <a:buFont typeface="Wingdings" panose="05000000000000000000" pitchFamily="2" charset="2"/>
              <a:buChar char="Ø"/>
            </a:pPr>
            <a:r>
              <a:rPr lang="fa-IR" dirty="0">
                <a:cs typeface="B Nazanin" panose="00000400000000000000" pitchFamily="2" charset="-78"/>
              </a:rPr>
              <a:t>فقدان گازکشی به همه روستاهای متوسط به بالا (5 روستا تا مهرماه 97 انجام شده)</a:t>
            </a:r>
          </a:p>
          <a:p>
            <a:pPr algn="r" rtl="1">
              <a:buFont typeface="Wingdings" panose="05000000000000000000" pitchFamily="2" charset="2"/>
              <a:buChar char="Ø"/>
            </a:pPr>
            <a:r>
              <a:rPr lang="fa-IR" dirty="0">
                <a:cs typeface="B Nazanin" panose="00000400000000000000" pitchFamily="2" charset="-78"/>
              </a:rPr>
              <a:t>محدودیت توسعه روستا و شکل‌گیری مهاجرت به دلیل تکمیل شدن محدوده</a:t>
            </a:r>
          </a:p>
          <a:p>
            <a:pPr algn="r" rtl="1">
              <a:buFont typeface="Wingdings" panose="05000000000000000000" pitchFamily="2" charset="2"/>
              <a:buChar char="Ø"/>
            </a:pPr>
            <a:r>
              <a:rPr lang="fa-IR" dirty="0">
                <a:cs typeface="B Nazanin" panose="00000400000000000000" pitchFamily="2" charset="-78"/>
              </a:rPr>
              <a:t>عدم نوسازی مطلوب واحدهای مسکونی روستایی</a:t>
            </a:r>
          </a:p>
          <a:p>
            <a:pPr algn="r" rtl="1">
              <a:buFont typeface="Wingdings" panose="05000000000000000000" pitchFamily="2" charset="2"/>
              <a:buChar char="Ø"/>
            </a:pPr>
            <a:r>
              <a:rPr lang="fa-IR" dirty="0">
                <a:cs typeface="B Nazanin" panose="00000400000000000000" pitchFamily="2" charset="-78"/>
              </a:rPr>
              <a:t>عدم اجرای تمام فازهای طرح هادی و ناکافی بودن اعتبارات لازم</a:t>
            </a:r>
          </a:p>
          <a:p>
            <a:pPr algn="r" rtl="1">
              <a:buFont typeface="Wingdings" panose="05000000000000000000" pitchFamily="2" charset="2"/>
              <a:buChar char="Ø"/>
            </a:pPr>
            <a:r>
              <a:rPr lang="fa-IR" dirty="0">
                <a:cs typeface="B Nazanin" panose="00000400000000000000" pitchFamily="2" charset="-78"/>
              </a:rPr>
              <a:t>فقدان کانال‌کشی و سيل بند مکفی</a:t>
            </a:r>
          </a:p>
          <a:p>
            <a:pPr algn="r" rtl="1">
              <a:buFont typeface="Wingdings" panose="05000000000000000000" pitchFamily="2" charset="2"/>
              <a:buChar char="Ø"/>
            </a:pPr>
            <a:r>
              <a:rPr lang="fa-IR" dirty="0">
                <a:cs typeface="B Nazanin" panose="00000400000000000000" pitchFamily="2" charset="-78"/>
              </a:rPr>
              <a:t>عدم آنتن دهی تلفن همراه و تلویزیون</a:t>
            </a:r>
          </a:p>
          <a:p>
            <a:pPr marL="0" indent="0" algn="r" rtl="1">
              <a:buNone/>
            </a:pPr>
            <a:r>
              <a:rPr lang="fa-IR" b="1" dirty="0">
                <a:cs typeface="B Nazanin" panose="00000400000000000000" pitchFamily="2" charset="-78"/>
              </a:rPr>
              <a:t>مدیریتی</a:t>
            </a:r>
          </a:p>
          <a:p>
            <a:pPr algn="r" rtl="1">
              <a:buFont typeface="Wingdings" panose="05000000000000000000" pitchFamily="2" charset="2"/>
              <a:buChar char="Ø"/>
            </a:pPr>
            <a:r>
              <a:rPr lang="fa-IR" dirty="0">
                <a:cs typeface="B Nazanin" panose="00000400000000000000" pitchFamily="2" charset="-78"/>
              </a:rPr>
              <a:t>رویه‌های نامتوازن و در مواردی ناعادلانه در اجرا و سیاست‌گذاری بخشی</a:t>
            </a:r>
          </a:p>
          <a:p>
            <a:pPr algn="r" rtl="1">
              <a:buFont typeface="Wingdings" panose="05000000000000000000" pitchFamily="2" charset="2"/>
              <a:buChar char="Ø"/>
            </a:pPr>
            <a:r>
              <a:rPr lang="fa-IR" dirty="0">
                <a:cs typeface="B Nazanin" panose="00000400000000000000" pitchFamily="2" charset="-78"/>
              </a:rPr>
              <a:t>فقدان آموزش‌های ترويجي کشاورزي در حوزه دام و پایین بودن اثربخشی آموزش‌های موجود</a:t>
            </a:r>
          </a:p>
          <a:p>
            <a:pPr algn="r" rtl="1">
              <a:buFont typeface="Wingdings" panose="05000000000000000000" pitchFamily="2" charset="2"/>
              <a:buChar char="Ø"/>
            </a:pPr>
            <a:r>
              <a:rPr lang="fa-IR" dirty="0">
                <a:cs typeface="B Nazanin" panose="00000400000000000000" pitchFamily="2" charset="-78"/>
              </a:rPr>
              <a:t>مراحل سخت و آزاردهنده تضمین‌های بانکی</a:t>
            </a:r>
          </a:p>
          <a:p>
            <a:pPr algn="r" rtl="1">
              <a:buFont typeface="Wingdings" panose="05000000000000000000" pitchFamily="2" charset="2"/>
              <a:buChar char="Ø"/>
            </a:pPr>
            <a:r>
              <a:rPr lang="fa-IR" dirty="0">
                <a:cs typeface="B Nazanin" panose="00000400000000000000" pitchFamily="2" charset="-78"/>
              </a:rPr>
              <a:t>توان محدود منابع طبیعی در برخورد با کشت مراتع</a:t>
            </a:r>
          </a:p>
          <a:p>
            <a:pPr algn="r" rtl="1">
              <a:buFont typeface="Wingdings" panose="05000000000000000000" pitchFamily="2" charset="2"/>
              <a:buChar char="Ø"/>
            </a:pPr>
            <a:r>
              <a:rPr lang="fa-IR" dirty="0">
                <a:cs typeface="B Nazanin" panose="00000400000000000000" pitchFamily="2" charset="-78"/>
              </a:rPr>
              <a:t>مسیر طولانی، زمان‌بر و هزینه‌بر صدور مجوزها</a:t>
            </a:r>
          </a:p>
          <a:p>
            <a:pPr algn="r" rtl="1">
              <a:buFont typeface="Wingdings" panose="05000000000000000000" pitchFamily="2" charset="2"/>
              <a:buChar char="Ø"/>
            </a:pPr>
            <a:r>
              <a:rPr lang="fa-IR" dirty="0">
                <a:cs typeface="B Nazanin" panose="00000400000000000000" pitchFamily="2" charset="-78"/>
              </a:rPr>
              <a:t>مصرف آب شرب در بخش کشاورزی در تابستان و محدودیت آب شرب</a:t>
            </a:r>
          </a:p>
          <a:p>
            <a:pPr marL="0" indent="0" algn="r" rtl="1">
              <a:buNone/>
            </a:pPr>
            <a:r>
              <a:rPr lang="fa-IR" b="1" dirty="0">
                <a:cs typeface="B Nazanin" panose="00000400000000000000" pitchFamily="2" charset="-78"/>
              </a:rPr>
              <a:t>سازمان فضایی</a:t>
            </a:r>
          </a:p>
          <a:p>
            <a:pPr algn="r" rtl="1">
              <a:buFont typeface="Wingdings" panose="05000000000000000000" pitchFamily="2" charset="2"/>
              <a:buChar char="Ø"/>
            </a:pPr>
            <a:r>
              <a:rPr lang="fa-IR" dirty="0">
                <a:cs typeface="B Nazanin" panose="00000400000000000000" pitchFamily="2" charset="-78"/>
              </a:rPr>
              <a:t>پیوندهای ضعیف با استان و ارتباط زیاد با قم؛ تهران و همدان</a:t>
            </a:r>
          </a:p>
          <a:p>
            <a:pPr algn="r" rtl="1">
              <a:buFont typeface="Wingdings" panose="05000000000000000000" pitchFamily="2" charset="2"/>
              <a:buChar char="Ø"/>
            </a:pPr>
            <a:r>
              <a:rPr lang="fa-IR" dirty="0">
                <a:cs typeface="B Nazanin" panose="00000400000000000000" pitchFamily="2" charset="-78"/>
              </a:rPr>
              <a:t>استقرار منظومه در ناحیه مرزی استان و شهرستان و ضعیف شدن حلقه های وابستگی درون منظومه ای و با منظومه های مرکزی</a:t>
            </a:r>
          </a:p>
          <a:p>
            <a:pPr algn="r" rtl="1"/>
            <a:endParaRPr lang="fa-IR"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2250408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8530" y="98474"/>
            <a:ext cx="5981306" cy="257813"/>
          </a:xfrm>
        </p:spPr>
        <p:txBody>
          <a:bodyPr>
            <a:noAutofit/>
          </a:bodyPr>
          <a:lstStyle/>
          <a:p>
            <a:pPr algn="r" rtl="1"/>
            <a:r>
              <a:rPr lang="fa-IR" sz="2000" b="1" dirty="0">
                <a:cs typeface="B Nazanin" panose="00000400000000000000" pitchFamily="2" charset="-78"/>
              </a:rPr>
              <a:t>قابليت‌ها و محدوديت‌هاي تأثيرگذار در قالب ماتریس فضایی</a:t>
            </a:r>
            <a:endParaRPr lang="en-US" sz="2000" b="1" dirty="0">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2793789"/>
              </p:ext>
            </p:extLst>
          </p:nvPr>
        </p:nvGraphicFramePr>
        <p:xfrm>
          <a:off x="0" y="492368"/>
          <a:ext cx="12192000" cy="6944567"/>
        </p:xfrm>
        <a:graphic>
          <a:graphicData uri="http://schemas.openxmlformats.org/drawingml/2006/table">
            <a:tbl>
              <a:tblPr rtl="1" firstRow="1" firstCol="1" bandRow="1"/>
              <a:tblGrid>
                <a:gridCol w="924077">
                  <a:extLst>
                    <a:ext uri="{9D8B030D-6E8A-4147-A177-3AD203B41FA5}">
                      <a16:colId xmlns:a16="http://schemas.microsoft.com/office/drawing/2014/main" val="20000"/>
                    </a:ext>
                  </a:extLst>
                </a:gridCol>
                <a:gridCol w="1068846">
                  <a:extLst>
                    <a:ext uri="{9D8B030D-6E8A-4147-A177-3AD203B41FA5}">
                      <a16:colId xmlns:a16="http://schemas.microsoft.com/office/drawing/2014/main" val="20001"/>
                    </a:ext>
                  </a:extLst>
                </a:gridCol>
                <a:gridCol w="2954215">
                  <a:extLst>
                    <a:ext uri="{9D8B030D-6E8A-4147-A177-3AD203B41FA5}">
                      <a16:colId xmlns:a16="http://schemas.microsoft.com/office/drawing/2014/main" val="20002"/>
                    </a:ext>
                  </a:extLst>
                </a:gridCol>
                <a:gridCol w="2630659">
                  <a:extLst>
                    <a:ext uri="{9D8B030D-6E8A-4147-A177-3AD203B41FA5}">
                      <a16:colId xmlns:a16="http://schemas.microsoft.com/office/drawing/2014/main" val="20003"/>
                    </a:ext>
                  </a:extLst>
                </a:gridCol>
                <a:gridCol w="2447778">
                  <a:extLst>
                    <a:ext uri="{9D8B030D-6E8A-4147-A177-3AD203B41FA5}">
                      <a16:colId xmlns:a16="http://schemas.microsoft.com/office/drawing/2014/main" val="20004"/>
                    </a:ext>
                  </a:extLst>
                </a:gridCol>
                <a:gridCol w="2166425">
                  <a:extLst>
                    <a:ext uri="{9D8B030D-6E8A-4147-A177-3AD203B41FA5}">
                      <a16:colId xmlns:a16="http://schemas.microsoft.com/office/drawing/2014/main" val="20005"/>
                    </a:ext>
                  </a:extLst>
                </a:gridCol>
              </a:tblGrid>
              <a:tr h="323558">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حوزه</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9966FF"/>
                    </a:solidFill>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نام روستا</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9966FF"/>
                    </a:solidFill>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قوت اختصاصی </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9966FF"/>
                    </a:solidFill>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ضعف های اختصاصی </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9966FF"/>
                    </a:solidFill>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فرصت های اختصاصی </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9966FF"/>
                    </a:solidFill>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تهدید اختصاصی </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9966FF"/>
                    </a:solidFill>
                  </a:tcPr>
                </a:tc>
                <a:extLst>
                  <a:ext uri="{0D108BD9-81ED-4DB2-BD59-A6C34878D82A}">
                    <a16:rowId xmlns:a16="http://schemas.microsoft.com/office/drawing/2014/main" val="10000"/>
                  </a:ext>
                </a:extLst>
              </a:tr>
              <a:tr h="150191">
                <a:tc rowSpan="10">
                  <a:txBody>
                    <a:bodyPr/>
                    <a:lstStyle/>
                    <a:p>
                      <a:pPr algn="ctr" rtl="0">
                        <a:lnSpc>
                          <a:spcPct val="107000"/>
                        </a:lnSpc>
                        <a:spcAft>
                          <a:spcPts val="0"/>
                        </a:spcAft>
                      </a:pPr>
                      <a:r>
                        <a:rPr lang="en-US" sz="1050" dirty="0">
                          <a:solidFill>
                            <a:srgbClr val="000000"/>
                          </a:solidFill>
                          <a:effectLst/>
                          <a:latin typeface="Arial" panose="020B0604020202020204" pitchFamily="34" charset="0"/>
                          <a:ea typeface="Times New Roman" panose="02020603050405020304" pitchFamily="18" charset="0"/>
                          <a:cs typeface="B Zar" panose="00000400000000000000" pitchFamily="2" charset="-78"/>
                        </a:rPr>
                        <a:t>A2</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D966"/>
                    </a:solidFill>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اميرلو</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rowSpan="10">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وجود حرفه غیرکشاورزی نظیر فرشبافی، ملیله کاری و دکل کاری/بکر  و چشم انداز طبیعی خوب برای گردشگری /  تولید عسل/ تولید انبوه خیار</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10">
                  <a:txBody>
                    <a:bodyPr/>
                    <a:lstStyle/>
                    <a:p>
                      <a:pPr indent="135255"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محدودیت شدید آب شرب بهداشتی/ مهاجرت زیاد / سطح پایین سرمایه انسانی</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3">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امکان ذخیره آب های سطحی و وجود رودخانه های فصلی</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15">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سیل خیز بودن حوزه</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01"/>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قره كهريز</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53372">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اردهين</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قياسكندي</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rowSpan="3">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وجود  زرین غار و ظرفیت توسعه بسیار خوب</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4"/>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امام كهريز</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50191">
                <a:tc vMerge="1">
                  <a:txBody>
                    <a:bodyPr/>
                    <a:lstStyle/>
                    <a:p>
                      <a:endParaRPr lang="en-US"/>
                    </a:p>
                  </a:txBody>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سراب</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150191">
                <a:tc vMerge="1">
                  <a:txBody>
                    <a:bodyPr/>
                    <a:lstStyle/>
                    <a:p>
                      <a:endParaRPr lang="en-US"/>
                    </a:p>
                  </a:txBody>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بصرك</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rowSpan="4">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وجود منابع آبی برای پرورش ماهی</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7"/>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ياستي بولاغ</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عموكندي</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159468">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دربند</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50191">
                <a:tc rowSpan="2">
                  <a:txBody>
                    <a:bodyPr/>
                    <a:lstStyle/>
                    <a:p>
                      <a:pPr algn="ctr" rtl="0">
                        <a:lnSpc>
                          <a:spcPct val="107000"/>
                        </a:lnSpc>
                        <a:spcAft>
                          <a:spcPts val="0"/>
                        </a:spcAft>
                      </a:pPr>
                      <a:r>
                        <a:rPr lang="en-US" sz="1050">
                          <a:solidFill>
                            <a:srgbClr val="000000"/>
                          </a:solidFill>
                          <a:effectLst/>
                          <a:latin typeface="Arial" panose="020B0604020202020204" pitchFamily="34" charset="0"/>
                          <a:ea typeface="Times New Roman" panose="02020603050405020304" pitchFamily="18" charset="0"/>
                          <a:cs typeface="B Zar" panose="00000400000000000000" pitchFamily="2" charset="-78"/>
                        </a:rPr>
                        <a:t>B1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غلام ويس</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2">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تولید انبوه خیار/امکان کنترل اب های سطحی و ابخیزداری/منبت کاران ماهر در قم و متمایل به برگشت به روستا/ هر خانه یک تابلو فرشباف</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5">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بن بست بودن روستاهای اصلی و نیاز به اتصال با راه مواصلاتی  توزلو - بزین</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5">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احداث شهرک صنعتی داشبلاغ</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1"/>
                  </a:ext>
                </a:extLst>
              </a:tr>
              <a:tr h="303564">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داشبلاغ</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150191">
                <a:tc rowSpan="3">
                  <a:txBody>
                    <a:bodyPr/>
                    <a:lstStyle/>
                    <a:p>
                      <a:pPr algn="ctr" rtl="0">
                        <a:lnSpc>
                          <a:spcPct val="107000"/>
                        </a:lnSpc>
                        <a:spcAft>
                          <a:spcPts val="0"/>
                        </a:spcAft>
                      </a:pPr>
                      <a:r>
                        <a:rPr lang="en-US" sz="1050">
                          <a:solidFill>
                            <a:srgbClr val="000000"/>
                          </a:solidFill>
                          <a:effectLst/>
                          <a:latin typeface="Arial" panose="020B0604020202020204" pitchFamily="34" charset="0"/>
                          <a:ea typeface="Times New Roman" panose="02020603050405020304" pitchFamily="18" charset="0"/>
                          <a:cs typeface="B Zar" panose="00000400000000000000" pitchFamily="2" charset="-78"/>
                        </a:rPr>
                        <a:t>B2</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8CBAD"/>
                    </a:solidFill>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توزلو</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3">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بزرگترین روستای بزینه رود و دومین روستای بزرگ خدابنده/تولید کننده بزرگ گندم دیم /هرخانوار یک تابلو فرش باف</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150191">
                <a:tc vMerge="1">
                  <a:txBody>
                    <a:bodyPr/>
                    <a:lstStyle/>
                    <a:p>
                      <a:endParaRPr lang="en-US"/>
                    </a:p>
                  </a:txBody>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استرود</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153372">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خانلار</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r h="162584">
                <a:tc rowSpan="4">
                  <a:txBody>
                    <a:bodyPr/>
                    <a:lstStyle/>
                    <a:p>
                      <a:pPr algn="ctr" rtl="0">
                        <a:lnSpc>
                          <a:spcPct val="107000"/>
                        </a:lnSpc>
                        <a:spcAft>
                          <a:spcPts val="0"/>
                        </a:spcAft>
                      </a:pPr>
                      <a:r>
                        <a:rPr lang="en-US" sz="1050">
                          <a:solidFill>
                            <a:srgbClr val="000000"/>
                          </a:solidFill>
                          <a:effectLst/>
                          <a:latin typeface="Arial" panose="020B0604020202020204" pitchFamily="34" charset="0"/>
                          <a:ea typeface="Times New Roman" panose="02020603050405020304" pitchFamily="18" charset="0"/>
                          <a:cs typeface="B Zar" panose="00000400000000000000" pitchFamily="2" charset="-78"/>
                        </a:rPr>
                        <a:t>C2</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4B084"/>
                    </a:solidFill>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بزين</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4">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بزرگترین تولید کننده محصولات زراعی منظومه و خدابنده  /منابع آب های عمیق  و سطحی بسیار خوب /زمین های کشاورزی و مرتع خیلی خوب</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4">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فقدان الگوی بهینه کشت / اجاره زمین های کشاورزی به سیب زمینی­کاران همدانی</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a:txBody>
                    <a:bodyPr/>
                    <a:lstStyle/>
                    <a:p>
                      <a:pPr algn="ctr" rtl="0">
                        <a:lnSpc>
                          <a:spcPct val="107000"/>
                        </a:lnSpc>
                        <a:spcAft>
                          <a:spcPts val="0"/>
                        </a:spcAft>
                      </a:pPr>
                      <a:r>
                        <a:rPr lang="en-US" sz="1050" b="1">
                          <a:effectLst/>
                          <a:latin typeface="Arial" panose="020B0604020202020204" pitchFamily="34" charset="0"/>
                          <a:ea typeface="Times New Roman" panose="02020603050405020304" pitchFamily="18" charset="0"/>
                          <a:cs typeface="B Zar"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4">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افت منابع آبی منطقه</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16"/>
                  </a:ext>
                </a:extLst>
              </a:tr>
              <a:tr h="306259">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كهلا</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مرکز دهستان و وجود امکانات متعدد</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7"/>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حي</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2">
                  <a:txBody>
                    <a:bodyPr/>
                    <a:lstStyle/>
                    <a:p>
                      <a:pPr algn="ctr" rtl="0">
                        <a:lnSpc>
                          <a:spcPct val="107000"/>
                        </a:lnSpc>
                        <a:spcAft>
                          <a:spcPts val="0"/>
                        </a:spcAft>
                      </a:pPr>
                      <a:r>
                        <a:rPr lang="en-US" sz="1050" b="1">
                          <a:effectLst/>
                          <a:latin typeface="Arial" panose="020B0604020202020204" pitchFamily="34" charset="0"/>
                          <a:ea typeface="Times New Roman" panose="02020603050405020304" pitchFamily="18" charset="0"/>
                          <a:cs typeface="B Zar"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8"/>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شرور</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9"/>
                  </a:ext>
                </a:extLst>
              </a:tr>
              <a:tr h="150191">
                <a:tc rowSpan="6">
                  <a:txBody>
                    <a:bodyPr/>
                    <a:lstStyle/>
                    <a:p>
                      <a:pPr algn="ctr" rtl="0">
                        <a:lnSpc>
                          <a:spcPct val="107000"/>
                        </a:lnSpc>
                        <a:spcAft>
                          <a:spcPts val="0"/>
                        </a:spcAft>
                      </a:pPr>
                      <a:r>
                        <a:rPr lang="en-US" sz="1050">
                          <a:solidFill>
                            <a:srgbClr val="000000"/>
                          </a:solidFill>
                          <a:effectLst/>
                          <a:latin typeface="Arial" panose="020B0604020202020204" pitchFamily="34" charset="0"/>
                          <a:ea typeface="Times New Roman" panose="02020603050405020304" pitchFamily="18" charset="0"/>
                          <a:cs typeface="B Zar" panose="00000400000000000000" pitchFamily="2" charset="-78"/>
                        </a:rPr>
                        <a:t>C1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ACB9CA"/>
                    </a:solidFill>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محمدخلج</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rowSpan="3">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زمینهای دیم  با وسعت زیاد و حاصلخیزی خوب</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5">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مشکل شوری آب و نیترات بالا و محدودیت شدید اب شرب</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6">
                  <a:txBody>
                    <a:bodyPr/>
                    <a:lstStyle/>
                    <a:p>
                      <a:pPr algn="ctr" rtl="0">
                        <a:lnSpc>
                          <a:spcPct val="107000"/>
                        </a:lnSpc>
                        <a:spcAft>
                          <a:spcPts val="0"/>
                        </a:spcAft>
                      </a:pPr>
                      <a:r>
                        <a:rPr lang="en-US" sz="1050" b="1">
                          <a:effectLst/>
                          <a:latin typeface="Arial" panose="020B0604020202020204" pitchFamily="34" charset="0"/>
                          <a:ea typeface="Times New Roman" panose="02020603050405020304" pitchFamily="18" charset="0"/>
                          <a:cs typeface="B Zar"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4">
                  <a:txBody>
                    <a:bodyPr/>
                    <a:lstStyle/>
                    <a:p>
                      <a:pPr algn="ctr" rtl="0">
                        <a:lnSpc>
                          <a:spcPct val="107000"/>
                        </a:lnSpc>
                        <a:spcAft>
                          <a:spcPts val="0"/>
                        </a:spcAft>
                      </a:pPr>
                      <a:r>
                        <a:rPr lang="en-US" sz="1050" b="1">
                          <a:effectLst/>
                          <a:latin typeface="Arial" panose="020B0604020202020204" pitchFamily="34" charset="0"/>
                          <a:ea typeface="Times New Roman" panose="02020603050405020304" pitchFamily="18" charset="0"/>
                          <a:cs typeface="B Zar"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20"/>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زاغج</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1"/>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سقرچين</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2"/>
                  </a:ext>
                </a:extLst>
              </a:tr>
              <a:tr h="150191">
                <a:tc vMerge="1">
                  <a:txBody>
                    <a:bodyPr/>
                    <a:lstStyle/>
                    <a:p>
                      <a:endParaRPr lang="en-US"/>
                    </a:p>
                  </a:txBody>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قجور</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rowSpan="3">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دامداری سبک قابل توجه</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3"/>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اورگنجه</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تهدید تخلیه کامل روستا</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24"/>
                  </a:ext>
                </a:extLst>
              </a:tr>
              <a:tr h="162584">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داش تپه</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نرخ بالای اعتیاد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5"/>
                  </a:ext>
                </a:extLst>
              </a:tr>
              <a:tr h="150191">
                <a:tc rowSpan="8">
                  <a:txBody>
                    <a:bodyPr/>
                    <a:lstStyle/>
                    <a:p>
                      <a:pPr algn="ctr" rtl="0">
                        <a:lnSpc>
                          <a:spcPct val="107000"/>
                        </a:lnSpc>
                        <a:spcAft>
                          <a:spcPts val="0"/>
                        </a:spcAft>
                      </a:pPr>
                      <a:r>
                        <a:rPr lang="en-US" sz="1050">
                          <a:solidFill>
                            <a:srgbClr val="000000"/>
                          </a:solidFill>
                          <a:effectLst/>
                          <a:latin typeface="Arial" panose="020B0604020202020204" pitchFamily="34" charset="0"/>
                          <a:ea typeface="Times New Roman" panose="02020603050405020304" pitchFamily="18" charset="0"/>
                          <a:cs typeface="B Zar" panose="00000400000000000000" pitchFamily="2" charset="-78"/>
                        </a:rPr>
                        <a:t>A3</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D9E2F3"/>
                    </a:solidFill>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پيرمرزبان</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rowSpan="3">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اراضي دیم نسبتا حاصلخير</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8">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فقدان آب کشاورزی و کمبود اب شرب</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8">
                  <a:txBody>
                    <a:bodyPr/>
                    <a:lstStyle/>
                    <a:p>
                      <a:pPr algn="ctr" rtl="0">
                        <a:lnSpc>
                          <a:spcPct val="107000"/>
                        </a:lnSpc>
                        <a:spcAft>
                          <a:spcPts val="0"/>
                        </a:spcAft>
                      </a:pPr>
                      <a:r>
                        <a:rPr lang="en-US" sz="1050" b="1">
                          <a:effectLst/>
                          <a:latin typeface="Arial" panose="020B0604020202020204" pitchFamily="34" charset="0"/>
                          <a:ea typeface="Times New Roman" panose="02020603050405020304" pitchFamily="18" charset="0"/>
                          <a:cs typeface="B Zar"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4">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خطر وقوع سيلاب</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26"/>
                  </a:ext>
                </a:extLst>
              </a:tr>
              <a:tr h="150191">
                <a:tc vMerge="1">
                  <a:txBody>
                    <a:bodyPr/>
                    <a:lstStyle/>
                    <a:p>
                      <a:endParaRPr lang="en-US"/>
                    </a:p>
                  </a:txBody>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گل تپه</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7"/>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اغوزلو</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8"/>
                  </a:ext>
                </a:extLst>
              </a:tr>
              <a:tr h="150191">
                <a:tc vMerge="1">
                  <a:txBody>
                    <a:bodyPr/>
                    <a:lstStyle/>
                    <a:p>
                      <a:endParaRPr lang="en-US"/>
                    </a:p>
                  </a:txBody>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پنبه زبان</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2">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سطح تحصيلات خوب</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9"/>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زاغه لو</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خشکسالي و کمبود منابع آب</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30"/>
                  </a:ext>
                </a:extLst>
              </a:tr>
              <a:tr h="150191">
                <a:tc vMerge="1">
                  <a:txBody>
                    <a:bodyPr/>
                    <a:lstStyle/>
                    <a:p>
                      <a:endParaRPr lang="en-US"/>
                    </a:p>
                  </a:txBody>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سرشبار</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3">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تعداد قابل توجه دام</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1"/>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دوراخلو</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2"/>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حسام اباد</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3"/>
                  </a:ext>
                </a:extLst>
              </a:tr>
              <a:tr h="150191">
                <a:tc rowSpan="5">
                  <a:txBody>
                    <a:bodyPr/>
                    <a:lstStyle/>
                    <a:p>
                      <a:pPr algn="ctr" rtl="0">
                        <a:lnSpc>
                          <a:spcPct val="107000"/>
                        </a:lnSpc>
                        <a:spcAft>
                          <a:spcPts val="0"/>
                        </a:spcAft>
                      </a:pPr>
                      <a:r>
                        <a:rPr lang="en-US" sz="1050">
                          <a:solidFill>
                            <a:srgbClr val="000000"/>
                          </a:solidFill>
                          <a:effectLst/>
                          <a:latin typeface="Arial" panose="020B0604020202020204" pitchFamily="34" charset="0"/>
                          <a:ea typeface="Times New Roman" panose="02020603050405020304" pitchFamily="18" charset="0"/>
                          <a:cs typeface="B Zar" panose="00000400000000000000" pitchFamily="2" charset="-78"/>
                        </a:rPr>
                        <a:t>A1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D9D9D9"/>
                    </a:solidFill>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قشقجه</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rowSpan="3">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منابع آب های  سطحی مجاورت با بزینه رود</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5">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خشک شدن منبع اب رودخانه و محدودیت اب شرب</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5">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قرار گرفتن در مسیر غار کتله خور وهم مسیر با محور گردشگری</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rowSpan="3">
                  <a:txBody>
                    <a:bodyPr/>
                    <a:lstStyle/>
                    <a:p>
                      <a:pPr algn="ctr" rtl="1">
                        <a:lnSpc>
                          <a:spcPct val="107000"/>
                        </a:lnSpc>
                        <a:spcAft>
                          <a:spcPts val="0"/>
                        </a:spcAft>
                      </a:pPr>
                      <a:r>
                        <a:rPr lang="fa-IR" sz="1050" b="1">
                          <a:effectLst/>
                          <a:latin typeface="Arial" panose="020B0604020202020204" pitchFamily="34" charset="0"/>
                          <a:ea typeface="Times New Roman" panose="02020603050405020304" pitchFamily="18" charset="0"/>
                          <a:cs typeface="B Zar" panose="00000400000000000000" pitchFamily="2" charset="-78"/>
                        </a:rPr>
                        <a:t>اتلاف اب به علت عدم تکمیل کانال کشی اب به  زمینهای کشاورزی</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34"/>
                  </a:ext>
                </a:extLst>
              </a:tr>
              <a:tr h="150191">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ارقين بلاغ</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5"/>
                  </a:ext>
                </a:extLst>
              </a:tr>
              <a:tr h="153372">
                <a:tc vMerge="1">
                  <a:txBody>
                    <a:bodyPr/>
                    <a:lstStyle/>
                    <a:p>
                      <a:endParaRPr lang="en-US"/>
                    </a:p>
                  </a:txBody>
                  <a:tcPr/>
                </a:tc>
                <a:tc>
                  <a:txBody>
                    <a:bodyPr/>
                    <a:lstStyle/>
                    <a:p>
                      <a:pPr algn="ctr" rtl="1">
                        <a:lnSpc>
                          <a:spcPct val="107000"/>
                        </a:lnSpc>
                        <a:spcAft>
                          <a:spcPts val="0"/>
                        </a:spcAft>
                      </a:pPr>
                      <a:r>
                        <a:rPr lang="fa-IR" sz="1000" b="1" dirty="0">
                          <a:effectLst/>
                          <a:latin typeface="Arial" panose="020B0604020202020204" pitchFamily="34" charset="0"/>
                          <a:ea typeface="Times New Roman" panose="02020603050405020304" pitchFamily="18" charset="0"/>
                          <a:cs typeface="B Zar" panose="00000400000000000000" pitchFamily="2" charset="-78"/>
                        </a:rPr>
                        <a:t>شهيداباد</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6"/>
                  </a:ext>
                </a:extLst>
              </a:tr>
              <a:tr h="226878">
                <a:tc vMerge="1">
                  <a:txBody>
                    <a:bodyPr/>
                    <a:lstStyle/>
                    <a:p>
                      <a:endParaRPr lang="en-US"/>
                    </a:p>
                  </a:txBody>
                  <a:tcPr/>
                </a:tc>
                <a:tc>
                  <a:txBody>
                    <a:bodyPr/>
                    <a:lstStyle/>
                    <a:p>
                      <a:pPr algn="ctr" rtl="1">
                        <a:lnSpc>
                          <a:spcPct val="107000"/>
                        </a:lnSpc>
                        <a:spcAft>
                          <a:spcPts val="0"/>
                        </a:spcAft>
                      </a:pPr>
                      <a:r>
                        <a:rPr lang="fa-IR" sz="1000" b="1">
                          <a:effectLst/>
                          <a:latin typeface="Arial" panose="020B0604020202020204" pitchFamily="34" charset="0"/>
                          <a:ea typeface="Times New Roman" panose="02020603050405020304" pitchFamily="18" charset="0"/>
                          <a:cs typeface="B Zar" panose="00000400000000000000" pitchFamily="2" charset="-78"/>
                        </a:rPr>
                        <a:t>قزل بلاغ</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مزیت نسبی در تولید  انواع مجسمه گچی</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2">
                  <a:txBody>
                    <a:bodyPr/>
                    <a:lstStyle/>
                    <a:p>
                      <a:pPr algn="ctr" rtl="1">
                        <a:lnSpc>
                          <a:spcPct val="107000"/>
                        </a:lnSpc>
                        <a:spcAft>
                          <a:spcPts val="0"/>
                        </a:spcAft>
                      </a:pPr>
                      <a:r>
                        <a:rPr lang="fa-IR" sz="1050" b="1" dirty="0">
                          <a:effectLst/>
                          <a:latin typeface="Arial" panose="020B0604020202020204" pitchFamily="34" charset="0"/>
                          <a:ea typeface="Times New Roman" panose="02020603050405020304" pitchFamily="18" charset="0"/>
                          <a:cs typeface="B Zar" panose="00000400000000000000" pitchFamily="2" charset="-78"/>
                        </a:rPr>
                        <a:t>خشکسالي و کمبود آب</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37"/>
                  </a:ext>
                </a:extLst>
              </a:tr>
              <a:tr h="151948">
                <a:tc vMerge="1">
                  <a:txBody>
                    <a:bodyPr/>
                    <a:lstStyle/>
                    <a:p>
                      <a:endParaRPr lang="en-US"/>
                    </a:p>
                  </a:txBody>
                  <a:tcPr/>
                </a:tc>
                <a:tc>
                  <a:txBody>
                    <a:bodyPr/>
                    <a:lstStyle/>
                    <a:p>
                      <a:pPr algn="ctr" rtl="1">
                        <a:lnSpc>
                          <a:spcPct val="107000"/>
                        </a:lnSpc>
                        <a:spcAft>
                          <a:spcPts val="0"/>
                        </a:spcAft>
                      </a:pPr>
                      <a:r>
                        <a:rPr lang="fa-IR" sz="900" dirty="0">
                          <a:effectLst/>
                          <a:latin typeface="Arial" panose="020B0604020202020204" pitchFamily="34" charset="0"/>
                          <a:ea typeface="Times New Roman" panose="02020603050405020304" pitchFamily="18" charset="0"/>
                          <a:cs typeface="B Zar" panose="00000400000000000000" pitchFamily="2" charset="-78"/>
                        </a:rPr>
                        <a:t>قره محمد</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a:txBody>
                    <a:bodyPr/>
                    <a:lstStyle/>
                    <a:p>
                      <a:pPr rtl="1"/>
                      <a:endParaRPr lang="en-US" sz="1000" dirty="0">
                        <a:effectLst/>
                        <a:latin typeface="Calibri" panose="020F0502020204030204" pitchFamily="34" charset="0"/>
                        <a:cs typeface="Arial" panose="020B0604020202020204" pitchFamily="34" charset="0"/>
                      </a:endParaRPr>
                    </a:p>
                  </a:txBody>
                  <a:tcPr marL="47850" marR="47850"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8"/>
                  </a:ext>
                </a:extLst>
              </a:tr>
            </a:tbl>
          </a:graphicData>
        </a:graphic>
      </p:graphicFrame>
    </p:spTree>
    <p:extLst>
      <p:ext uri="{BB962C8B-B14F-4D97-AF65-F5344CB8AC3E}">
        <p14:creationId xmlns:p14="http://schemas.microsoft.com/office/powerpoint/2010/main" val="277586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1353800" cy="6966408"/>
          </a:xfrm>
        </p:spPr>
        <p:txBody>
          <a:bodyPr>
            <a:normAutofit fontScale="85000" lnSpcReduction="10000"/>
          </a:bodyPr>
          <a:lstStyle/>
          <a:p>
            <a:pPr marL="0" indent="0" algn="ctr">
              <a:buNone/>
            </a:pPr>
            <a:r>
              <a:rPr lang="fa-IR" sz="3800" b="1" dirty="0">
                <a:cs typeface="B Nazanin" panose="00000400000000000000" pitchFamily="2" charset="-78"/>
              </a:rPr>
              <a:t>مسائل کلیدی</a:t>
            </a:r>
          </a:p>
          <a:p>
            <a:pPr marL="0" indent="0" algn="r" rtl="1">
              <a:buNone/>
            </a:pPr>
            <a:r>
              <a:rPr lang="fa-IR" b="1" dirty="0">
                <a:cs typeface="B Nazanin" panose="00000400000000000000" pitchFamily="2" charset="-78"/>
              </a:rPr>
              <a:t>اقتصادی</a:t>
            </a:r>
          </a:p>
          <a:p>
            <a:pPr marL="0" indent="0" algn="r" rtl="1">
              <a:buNone/>
            </a:pPr>
            <a:r>
              <a:rPr lang="fa-IR" dirty="0">
                <a:cs typeface="B Nazanin" panose="00000400000000000000" pitchFamily="2" charset="-78"/>
              </a:rPr>
              <a:t>1. عدم افزایش معنی دار بهره وری تولید در روستا به ویژه در بخش کشاورزی به دلیل محدودیت های نهادی</a:t>
            </a:r>
          </a:p>
          <a:p>
            <a:pPr marL="0" indent="0" algn="r" rtl="1">
              <a:buNone/>
            </a:pPr>
            <a:r>
              <a:rPr lang="fa-IR" dirty="0">
                <a:cs typeface="B Nazanin" panose="00000400000000000000" pitchFamily="2" charset="-78"/>
              </a:rPr>
              <a:t>2. خشکي و کم‌آبي شديد بزينه رود و ضعيف شدن روستاهاي در مسير آن و کاهش تولیدات آبی و کشاورزی</a:t>
            </a:r>
          </a:p>
          <a:p>
            <a:pPr marL="0" indent="0" algn="r" rtl="1">
              <a:buNone/>
            </a:pPr>
            <a:r>
              <a:rPr lang="fa-IR" dirty="0">
                <a:cs typeface="B Nazanin" panose="00000400000000000000" pitchFamily="2" charset="-78"/>
              </a:rPr>
              <a:t>3. فقدان اجراي پروژه‌هاي آبخوان‌داري و استخر ذخيره به ويژه در جنوب منظومه</a:t>
            </a:r>
          </a:p>
          <a:p>
            <a:pPr marL="0" indent="0" algn="r" rtl="1">
              <a:buNone/>
            </a:pPr>
            <a:r>
              <a:rPr lang="fa-IR" dirty="0">
                <a:cs typeface="B Nazanin" panose="00000400000000000000" pitchFamily="2" charset="-78"/>
              </a:rPr>
              <a:t>4. فقدان صنایع بدیلی گندم و صنایع مزیت دار کارگاهی نظیر چوب و مبل </a:t>
            </a:r>
          </a:p>
          <a:p>
            <a:pPr marL="0" indent="0" algn="r" rtl="1">
              <a:buNone/>
            </a:pPr>
            <a:r>
              <a:rPr lang="fa-IR" dirty="0">
                <a:cs typeface="B Nazanin" panose="00000400000000000000" pitchFamily="2" charset="-78"/>
              </a:rPr>
              <a:t>5. دامداري کاملاً سنتي با مرگ و مير بالاي دام و داراي محدوديت گسترش به دليل محدوديت منابع آبي و خاکي</a:t>
            </a:r>
          </a:p>
          <a:p>
            <a:pPr marL="0" indent="0" algn="r" rtl="1">
              <a:buNone/>
            </a:pPr>
            <a:r>
              <a:rPr lang="fa-IR" dirty="0">
                <a:cs typeface="B Nazanin" panose="00000400000000000000" pitchFamily="2" charset="-78"/>
              </a:rPr>
              <a:t>6. دستمزدي بودن قالي و تابلو فرش و توليد آن با برند قم</a:t>
            </a:r>
          </a:p>
          <a:p>
            <a:pPr marL="0" indent="0" algn="r" rtl="1">
              <a:buNone/>
            </a:pPr>
            <a:r>
              <a:rPr lang="fa-IR" dirty="0">
                <a:cs typeface="B Nazanin" panose="00000400000000000000" pitchFamily="2" charset="-78"/>
              </a:rPr>
              <a:t>7. پیوندهای ضعیف اقتصادی درون منظومه و وابستگی به بیرون منظومه</a:t>
            </a:r>
          </a:p>
          <a:p>
            <a:pPr marL="0" indent="0" algn="r" rtl="1">
              <a:buNone/>
            </a:pPr>
            <a:r>
              <a:rPr lang="fa-IR" dirty="0">
                <a:cs typeface="B Nazanin" panose="00000400000000000000" pitchFamily="2" charset="-78"/>
              </a:rPr>
              <a:t>8. سرمايه‌گذاري محدود با خروج سرمايه توسط عمده مالکان و لزوم استفاده از ظرفيت سرمايه‌گذاري عمده مالکان</a:t>
            </a:r>
          </a:p>
          <a:p>
            <a:pPr marL="0" indent="0" algn="r" rtl="1">
              <a:buNone/>
            </a:pPr>
            <a:r>
              <a:rPr lang="fa-IR" b="1" dirty="0">
                <a:cs typeface="B Nazanin" panose="00000400000000000000" pitchFamily="2" charset="-78"/>
              </a:rPr>
              <a:t>اجتماعی- فرهنگی</a:t>
            </a:r>
          </a:p>
          <a:p>
            <a:pPr marL="0" indent="0" algn="r" rtl="1">
              <a:buNone/>
            </a:pPr>
            <a:r>
              <a:rPr lang="fa-IR" dirty="0">
                <a:cs typeface="B Nazanin" panose="00000400000000000000" pitchFamily="2" charset="-78"/>
              </a:rPr>
              <a:t>9. مهاجرت پهنه‌اي عمدتاً به دليل خشکي آب‌هاي سطحي و مشکلات آب شرب</a:t>
            </a:r>
          </a:p>
          <a:p>
            <a:pPr marL="0" indent="0" algn="r" rtl="1">
              <a:buNone/>
            </a:pPr>
            <a:r>
              <a:rPr lang="fa-IR" dirty="0">
                <a:cs typeface="B Nazanin" panose="00000400000000000000" pitchFamily="2" charset="-78"/>
              </a:rPr>
              <a:t>10. تنزل سرمایه اجتماعی و اعتماد </a:t>
            </a:r>
          </a:p>
          <a:p>
            <a:pPr marL="0" indent="0" algn="r" rtl="1">
              <a:buNone/>
            </a:pPr>
            <a:r>
              <a:rPr lang="fa-IR" dirty="0">
                <a:cs typeface="B Nazanin" panose="00000400000000000000" pitchFamily="2" charset="-78"/>
              </a:rPr>
              <a:t>11. تنزل فرهنگ کار </a:t>
            </a:r>
          </a:p>
          <a:p>
            <a:pPr marL="0" indent="0" algn="r" rtl="1">
              <a:buNone/>
            </a:pPr>
            <a:r>
              <a:rPr lang="fa-IR" dirty="0">
                <a:cs typeface="B Nazanin" panose="00000400000000000000" pitchFamily="2" charset="-78"/>
              </a:rPr>
              <a:t>12. ضعف همکاری های اقتصادی و مشارکت در روستاها</a:t>
            </a:r>
          </a:p>
          <a:p>
            <a:pPr marL="0" indent="0" algn="r" rtl="1">
              <a:buNone/>
            </a:pPr>
            <a:r>
              <a:rPr lang="fa-IR" dirty="0">
                <a:cs typeface="B Nazanin" panose="00000400000000000000" pitchFamily="2" charset="-78"/>
              </a:rPr>
              <a:t>13. ترک تحصیل قابل توجه در مقاطع متوسطه به ویژه توسط دختران</a:t>
            </a:r>
          </a:p>
        </p:txBody>
      </p:sp>
    </p:spTree>
    <p:extLst>
      <p:ext uri="{BB962C8B-B14F-4D97-AF65-F5344CB8AC3E}">
        <p14:creationId xmlns:p14="http://schemas.microsoft.com/office/powerpoint/2010/main" val="217659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lgn="r" rtl="1">
              <a:buNone/>
            </a:pPr>
            <a:endParaRPr lang="en-US" sz="2400" b="1" dirty="0">
              <a:cs typeface="B Nazanin" panose="00000400000000000000" pitchFamily="2" charset="-78"/>
            </a:endParaRPr>
          </a:p>
          <a:p>
            <a:pPr marL="0" indent="0" algn="r" rtl="1">
              <a:buNone/>
            </a:pPr>
            <a:endParaRPr lang="en-US" sz="2400" b="1" dirty="0">
              <a:cs typeface="B Nazanin" panose="00000400000000000000" pitchFamily="2" charset="-78"/>
            </a:endParaRPr>
          </a:p>
          <a:p>
            <a:pPr marL="0" indent="0" algn="r" rtl="1">
              <a:buNone/>
            </a:pPr>
            <a:r>
              <a:rPr lang="fa-IR" sz="2400" b="1" dirty="0">
                <a:cs typeface="B Nazanin" panose="00000400000000000000" pitchFamily="2" charset="-78"/>
              </a:rPr>
              <a:t>اکولوژيکی</a:t>
            </a:r>
          </a:p>
          <a:p>
            <a:pPr marL="0" indent="0" algn="r" rtl="1">
              <a:buNone/>
            </a:pPr>
            <a:r>
              <a:rPr lang="fa-IR" sz="2400" dirty="0">
                <a:cs typeface="B Nazanin" panose="00000400000000000000" pitchFamily="2" charset="-78"/>
              </a:rPr>
              <a:t>14. برداشت نامتوازن و بی رویه منابع آب های عمیق و توزيع نامتوازن منابع آب: بهره‌برداري 90 درصد چاه‌هاي عميق توسط 4 روستا (10 درصد روستاها) و قرار گرفتن 75 درصد منابع آبي عميق و نيمه عميق کشاورزي در 7 روستا (18 درصد روستاها)</a:t>
            </a:r>
          </a:p>
          <a:p>
            <a:pPr marL="0" indent="0" algn="r" rtl="1">
              <a:buNone/>
            </a:pPr>
            <a:r>
              <a:rPr lang="fa-IR" sz="2400" dirty="0">
                <a:cs typeface="B Nazanin" panose="00000400000000000000" pitchFamily="2" charset="-78"/>
              </a:rPr>
              <a:t>15. خشکسالی عمومی و سیل خیزی های نقطه ای</a:t>
            </a:r>
          </a:p>
          <a:p>
            <a:pPr marL="0" indent="0" algn="r" rtl="1">
              <a:buNone/>
            </a:pPr>
            <a:r>
              <a:rPr lang="fa-IR" sz="2400" dirty="0">
                <a:cs typeface="B Nazanin" panose="00000400000000000000" pitchFamily="2" charset="-78"/>
              </a:rPr>
              <a:t>16. خریب مراتع و خاک به ویژه در زمین های اجاره ای برای کشت سیب زمینی</a:t>
            </a:r>
          </a:p>
          <a:p>
            <a:pPr marL="0" indent="0" algn="r" rtl="1">
              <a:buNone/>
            </a:pPr>
            <a:r>
              <a:rPr lang="fa-IR" sz="2400" b="1" dirty="0">
                <a:cs typeface="B Nazanin" panose="00000400000000000000" pitchFamily="2" charset="-78"/>
              </a:rPr>
              <a:t>کالبدی</a:t>
            </a:r>
          </a:p>
          <a:p>
            <a:pPr marL="0" indent="0" algn="r" rtl="1">
              <a:buNone/>
            </a:pPr>
            <a:r>
              <a:rPr lang="fa-IR" sz="2400" dirty="0">
                <a:cs typeface="B Nazanin" panose="00000400000000000000" pitchFamily="2" charset="-78"/>
              </a:rPr>
              <a:t>17. فقدان و يا محدوديت زياد منابع آب شرب (شوري، سنگيني زياد و يا نيترات بالا) در 45 درصد روستاهاي منظومه</a:t>
            </a:r>
          </a:p>
          <a:p>
            <a:pPr marL="0" indent="0" algn="r" rtl="1">
              <a:buNone/>
            </a:pPr>
            <a:r>
              <a:rPr lang="fa-IR" sz="2400" dirty="0">
                <a:cs typeface="B Nazanin" panose="00000400000000000000" pitchFamily="2" charset="-78"/>
              </a:rPr>
              <a:t>18. پوشش پایین شبکه گاز</a:t>
            </a:r>
          </a:p>
          <a:p>
            <a:pPr marL="0" indent="0" algn="r" rtl="1">
              <a:buNone/>
            </a:pPr>
            <a:r>
              <a:rPr lang="fa-IR" sz="2400" b="1" dirty="0">
                <a:cs typeface="B Nazanin" panose="00000400000000000000" pitchFamily="2" charset="-78"/>
              </a:rPr>
              <a:t>گردشگری</a:t>
            </a:r>
          </a:p>
          <a:p>
            <a:pPr marL="0" indent="0" algn="r" rtl="1">
              <a:buNone/>
            </a:pPr>
            <a:r>
              <a:rPr lang="fa-IR" sz="2400" dirty="0">
                <a:cs typeface="B Nazanin" panose="00000400000000000000" pitchFamily="2" charset="-78"/>
              </a:rPr>
              <a:t>19. عدم بهره برداری از زرین غار و ظرفیت های سر ریز غارهای کتله خور و علی صدر</a:t>
            </a: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231741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497" y="0"/>
            <a:ext cx="1888502" cy="6858000"/>
          </a:xfrm>
        </p:spPr>
        <p:txBody>
          <a:bodyPr>
            <a:normAutofit/>
          </a:bodyPr>
          <a:lstStyle/>
          <a:p>
            <a:pPr algn="ctr"/>
            <a:r>
              <a:rPr lang="fa-IR" sz="4000" b="1" dirty="0">
                <a:solidFill>
                  <a:srgbClr val="FF0000"/>
                </a:solidFill>
                <a:cs typeface="B Nazanin" panose="00000400000000000000" pitchFamily="2" charset="-78"/>
              </a:rPr>
              <a:t>ساختار و سازمان فضائی وضع موجود </a:t>
            </a:r>
            <a:endParaRPr lang="en-US" sz="4000" b="1" dirty="0">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0" y="0"/>
            <a:ext cx="10435471" cy="6858000"/>
          </a:xfrm>
          <a:prstGeom prst="rect">
            <a:avLst/>
          </a:prstGeom>
        </p:spPr>
      </p:pic>
    </p:spTree>
    <p:extLst>
      <p:ext uri="{BB962C8B-B14F-4D97-AF65-F5344CB8AC3E}">
        <p14:creationId xmlns:p14="http://schemas.microsoft.com/office/powerpoint/2010/main" val="2747091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5216" y="1"/>
            <a:ext cx="1916784" cy="6858000"/>
          </a:xfrm>
        </p:spPr>
        <p:txBody>
          <a:bodyPr>
            <a:normAutofit/>
          </a:bodyPr>
          <a:lstStyle/>
          <a:p>
            <a:pPr algn="ctr"/>
            <a:r>
              <a:rPr lang="fa-IR" sz="3600" b="1" dirty="0">
                <a:solidFill>
                  <a:srgbClr val="FF0000"/>
                </a:solidFill>
                <a:cs typeface="B Nazanin" panose="00000400000000000000" pitchFamily="2" charset="-78"/>
              </a:rPr>
              <a:t>سازمان فضایی وضع موجود منظومه روستایی بزینه رود</a:t>
            </a:r>
            <a:endParaRPr lang="en-US" sz="3600" b="1" dirty="0">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3695" y="1"/>
            <a:ext cx="10548594" cy="6858000"/>
          </a:xfrm>
          <a:prstGeom prst="rect">
            <a:avLst/>
          </a:prstGeom>
        </p:spPr>
      </p:pic>
    </p:spTree>
    <p:extLst>
      <p:ext uri="{BB962C8B-B14F-4D97-AF65-F5344CB8AC3E}">
        <p14:creationId xmlns:p14="http://schemas.microsoft.com/office/powerpoint/2010/main" val="265558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92938"/>
          </a:xfrm>
        </p:spPr>
        <p:txBody>
          <a:bodyPr>
            <a:normAutofit/>
          </a:bodyPr>
          <a:lstStyle/>
          <a:p>
            <a:pPr algn="ctr"/>
            <a:br>
              <a:rPr lang="fa-IR" sz="5400" dirty="0"/>
            </a:br>
            <a:r>
              <a:rPr lang="fa-IR" sz="5400" dirty="0">
                <a:cs typeface="B Nazanin" panose="00000400000000000000" pitchFamily="2" charset="-78"/>
              </a:rPr>
              <a:t>سند برنامه توسعه اقتصادي،اشتغال زایی</a:t>
            </a:r>
            <a:br>
              <a:rPr lang="fa-IR" sz="5400" dirty="0">
                <a:cs typeface="B Nazanin" panose="00000400000000000000" pitchFamily="2" charset="-78"/>
              </a:rPr>
            </a:br>
            <a:r>
              <a:rPr lang="fa-IR" sz="5400" dirty="0">
                <a:cs typeface="B Nazanin" panose="00000400000000000000" pitchFamily="2" charset="-78"/>
              </a:rPr>
              <a:t>و طرح توسعه پايدار منظومه هاي روستايي</a:t>
            </a:r>
            <a:br>
              <a:rPr lang="fa-IR" sz="5400" dirty="0">
                <a:cs typeface="B Nazanin" panose="00000400000000000000" pitchFamily="2" charset="-78"/>
              </a:rPr>
            </a:br>
            <a:br>
              <a:rPr lang="fa-IR" sz="5400" dirty="0">
                <a:cs typeface="B Nazanin" panose="00000400000000000000" pitchFamily="2" charset="-78"/>
              </a:rPr>
            </a:br>
            <a:r>
              <a:rPr lang="fa-IR" sz="5400" dirty="0">
                <a:solidFill>
                  <a:srgbClr val="FF0000"/>
                </a:solidFill>
                <a:cs typeface="B Nazanin" panose="00000400000000000000" pitchFamily="2" charset="-78"/>
              </a:rPr>
              <a:t>منظومه بزینه رود</a:t>
            </a:r>
            <a:endParaRPr lang="en-US" sz="54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120512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75"/>
            <a:ext cx="10515600" cy="6400800"/>
          </a:xfrm>
        </p:spPr>
        <p:txBody>
          <a:bodyPr>
            <a:normAutofit/>
          </a:bodyPr>
          <a:lstStyle/>
          <a:p>
            <a:pPr algn="ctr" rtl="1"/>
            <a:r>
              <a:rPr lang="fa-IR" sz="2400" b="1" dirty="0">
                <a:cs typeface="B Nazanin" panose="00000400000000000000" pitchFamily="2" charset="-78"/>
              </a:rPr>
              <a:t>تصویر کلان توسعه روستاهای بخش (افق برنامه و طرح: 1405 پايان برنامه هفتم)</a:t>
            </a:r>
            <a:endParaRPr lang="en-US" sz="2400" b="1" dirty="0">
              <a:cs typeface="B Nazanin" panose="00000400000000000000" pitchFamily="2" charset="-78"/>
            </a:endParaRPr>
          </a:p>
        </p:txBody>
      </p:sp>
    </p:spTree>
    <p:extLst>
      <p:ext uri="{BB962C8B-B14F-4D97-AF65-F5344CB8AC3E}">
        <p14:creationId xmlns:p14="http://schemas.microsoft.com/office/powerpoint/2010/main" val="103765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79602" y="716437"/>
            <a:ext cx="10515600" cy="5328551"/>
          </a:xfrm>
        </p:spPr>
        <p:txBody>
          <a:bodyPr/>
          <a:lstStyle/>
          <a:p>
            <a:pPr marL="0" indent="0" algn="ctr">
              <a:buNone/>
            </a:pPr>
            <a:r>
              <a:rPr lang="fa-IR" sz="3200" b="1" dirty="0">
                <a:solidFill>
                  <a:srgbClr val="FF0000"/>
                </a:solidFill>
                <a:cs typeface="B Nazanin" panose="00000400000000000000" pitchFamily="2" charset="-78"/>
              </a:rPr>
              <a:t>اهداف کلی</a:t>
            </a:r>
          </a:p>
          <a:p>
            <a:pPr marL="0" indent="0" algn="ctr">
              <a:buNone/>
            </a:pPr>
            <a:r>
              <a:rPr lang="fa-IR" dirty="0">
                <a:cs typeface="B Nazanin" panose="00000400000000000000" pitchFamily="2" charset="-78"/>
              </a:rPr>
              <a:t> </a:t>
            </a:r>
          </a:p>
          <a:p>
            <a:pPr algn="r" rtl="1">
              <a:buFont typeface="Wingdings" panose="05000000000000000000" pitchFamily="2" charset="2"/>
              <a:buChar char="Ø"/>
            </a:pPr>
            <a:r>
              <a:rPr lang="fa-IR" dirty="0">
                <a:cs typeface="B Nazanin" panose="00000400000000000000" pitchFamily="2" charset="-78"/>
              </a:rPr>
              <a:t>ارتقا درآمد پايدار و توانمندي اقتصادي منظومه</a:t>
            </a:r>
          </a:p>
          <a:p>
            <a:pPr algn="r" rtl="1">
              <a:buFont typeface="Wingdings" panose="05000000000000000000" pitchFamily="2" charset="2"/>
              <a:buChar char="Ø"/>
            </a:pPr>
            <a:r>
              <a:rPr lang="fa-IR" dirty="0">
                <a:cs typeface="B Nazanin" panose="00000400000000000000" pitchFamily="2" charset="-78"/>
              </a:rPr>
              <a:t>ارتقا امکانات رفاهي (با تاکید بر تامین اب شرب بهداشتی) و ارتقا کیفیت زیستی منظومه</a:t>
            </a:r>
          </a:p>
          <a:p>
            <a:pPr algn="r" rtl="1">
              <a:buFont typeface="Wingdings" panose="05000000000000000000" pitchFamily="2" charset="2"/>
              <a:buChar char="Ø"/>
            </a:pPr>
            <a:r>
              <a:rPr lang="fa-IR" dirty="0">
                <a:cs typeface="B Nazanin" panose="00000400000000000000" pitchFamily="2" charset="-78"/>
              </a:rPr>
              <a:t>تقويت پيوندهاي فضايي درون منظومه‌اي</a:t>
            </a:r>
          </a:p>
          <a:p>
            <a:pPr algn="ctr">
              <a:buFont typeface="Wingdings" panose="05000000000000000000" pitchFamily="2" charset="2"/>
              <a:buChar char="Ø"/>
            </a:pPr>
            <a:endParaRPr lang="fa-IR" dirty="0">
              <a:cs typeface="B Nazanin" panose="00000400000000000000" pitchFamily="2" charset="-78"/>
            </a:endParaRPr>
          </a:p>
        </p:txBody>
      </p:sp>
    </p:spTree>
    <p:extLst>
      <p:ext uri="{BB962C8B-B14F-4D97-AF65-F5344CB8AC3E}">
        <p14:creationId xmlns:p14="http://schemas.microsoft.com/office/powerpoint/2010/main" val="2194570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6190" y="2382515"/>
            <a:ext cx="1345810" cy="587752"/>
          </a:xfrm>
        </p:spPr>
        <p:txBody>
          <a:bodyPr>
            <a:normAutofit fontScale="90000"/>
          </a:bodyPr>
          <a:lstStyle/>
          <a:p>
            <a:pPr algn="ctr"/>
            <a:r>
              <a:rPr lang="fa-IR" sz="3200" b="1" dirty="0">
                <a:cs typeface="B Nazanin" panose="00000400000000000000" pitchFamily="2" charset="-78"/>
              </a:rPr>
              <a:t>اهداف کمی منظومه</a:t>
            </a:r>
            <a:endParaRPr lang="en-US" sz="3200" b="1" dirty="0">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8068182"/>
              </p:ext>
            </p:extLst>
          </p:nvPr>
        </p:nvGraphicFramePr>
        <p:xfrm>
          <a:off x="-126610" y="0"/>
          <a:ext cx="11099411" cy="6497379"/>
        </p:xfrm>
        <a:graphic>
          <a:graphicData uri="http://schemas.openxmlformats.org/drawingml/2006/table">
            <a:tbl>
              <a:tblPr rtl="1" firstRow="1" firstCol="1" bandRow="1"/>
              <a:tblGrid>
                <a:gridCol w="920964">
                  <a:extLst>
                    <a:ext uri="{9D8B030D-6E8A-4147-A177-3AD203B41FA5}">
                      <a16:colId xmlns:a16="http://schemas.microsoft.com/office/drawing/2014/main" val="20000"/>
                    </a:ext>
                  </a:extLst>
                </a:gridCol>
                <a:gridCol w="869414">
                  <a:extLst>
                    <a:ext uri="{9D8B030D-6E8A-4147-A177-3AD203B41FA5}">
                      <a16:colId xmlns:a16="http://schemas.microsoft.com/office/drawing/2014/main" val="20001"/>
                    </a:ext>
                  </a:extLst>
                </a:gridCol>
                <a:gridCol w="3687435">
                  <a:extLst>
                    <a:ext uri="{9D8B030D-6E8A-4147-A177-3AD203B41FA5}">
                      <a16:colId xmlns:a16="http://schemas.microsoft.com/office/drawing/2014/main" val="20002"/>
                    </a:ext>
                  </a:extLst>
                </a:gridCol>
                <a:gridCol w="1363654">
                  <a:extLst>
                    <a:ext uri="{9D8B030D-6E8A-4147-A177-3AD203B41FA5}">
                      <a16:colId xmlns:a16="http://schemas.microsoft.com/office/drawing/2014/main" val="20003"/>
                    </a:ext>
                  </a:extLst>
                </a:gridCol>
                <a:gridCol w="1266251">
                  <a:extLst>
                    <a:ext uri="{9D8B030D-6E8A-4147-A177-3AD203B41FA5}">
                      <a16:colId xmlns:a16="http://schemas.microsoft.com/office/drawing/2014/main" val="20004"/>
                    </a:ext>
                  </a:extLst>
                </a:gridCol>
                <a:gridCol w="1739356">
                  <a:extLst>
                    <a:ext uri="{9D8B030D-6E8A-4147-A177-3AD203B41FA5}">
                      <a16:colId xmlns:a16="http://schemas.microsoft.com/office/drawing/2014/main" val="20005"/>
                    </a:ext>
                  </a:extLst>
                </a:gridCol>
                <a:gridCol w="1252337">
                  <a:extLst>
                    <a:ext uri="{9D8B030D-6E8A-4147-A177-3AD203B41FA5}">
                      <a16:colId xmlns:a16="http://schemas.microsoft.com/office/drawing/2014/main" val="20006"/>
                    </a:ext>
                  </a:extLst>
                </a:gridCol>
              </a:tblGrid>
              <a:tr h="618978">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سرفصل های کلی</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000" b="1">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رديف</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عنوان متغير/ شاخص</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dirty="0">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واحد</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سال پایه</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مقدار سال پایه</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پیش بینی 1405 </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194264">
                <a:tc rowSpan="4">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جمعیت و جوامع</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جمعیت روستایی</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25541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24736</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388527">
                <a:tc vMerge="1">
                  <a:txBody>
                    <a:bodyPr/>
                    <a:lstStyle/>
                    <a:p>
                      <a:endParaRPr lang="en-US"/>
                    </a:p>
                  </a:txBody>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متوسط نرخ رشد جمعیت روستایی </a:t>
                      </a:r>
                      <a:r>
                        <a:rPr lang="fa-IR" sz="10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1405-1395</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32.-</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94264">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 روستانشینی</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82</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77</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388527">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دارای بالای 20 خانوار</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38</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38</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388611">
                <a:tc rowSpan="2">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سرزمین</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مساحت</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کیلومتر مربع</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1140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1140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323800">
                <a:tc vMerge="1">
                  <a:txBody>
                    <a:bodyPr/>
                    <a:lstStyle/>
                    <a:p>
                      <a:endParaRPr lang="en-US"/>
                    </a:p>
                  </a:txBody>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تراکم نسبی جمعیت کل</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 در کیلومتر مربع</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22</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94264">
                <a:tc rowSpan="2">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نیروی انسانی</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کل شاغلین</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8412</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9600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r h="323715">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شاغلین روستائی</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6944</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7900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94264">
                <a:tc rowSpan="7">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اقتصاد و تولید</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بار تکفل اقتصادی</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9"/>
                  </a:ext>
                </a:extLst>
              </a:tr>
              <a:tr h="194264">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کل زیر کشت</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46875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46530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194264">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زیر کشت دیم (زراعت)</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هکتار</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40000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40000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1"/>
                  </a:ext>
                </a:extLst>
              </a:tr>
              <a:tr h="388527">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زیر کشت محصولات آبی </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هکتار</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6875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6530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194264">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باغات</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هکتار</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3"/>
                  </a:ext>
                </a:extLst>
              </a:tr>
              <a:tr h="194264">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14</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دام سبک</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راس</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150000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180000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194264">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دام سنگین</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راس</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15000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15450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5"/>
                  </a:ext>
                </a:extLst>
              </a:tr>
              <a:tr h="388527">
                <a:tc rowSpan="5">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زیرساخت و زیربنا</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16</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مساکن با اسکلت فلزی و بتون آرمه</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388527">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17</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بهره مند از آب سالم لوله کشی</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60</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7"/>
                  </a:ext>
                </a:extLst>
              </a:tr>
              <a:tr h="194264">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18</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برخوردار از برق</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388527">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19</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برخوردار از گاز طبیعی</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17</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95</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9"/>
                  </a:ext>
                </a:extLst>
              </a:tr>
              <a:tr h="194264">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دارای طرح هادی</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38</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39</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48926" marR="4892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44426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988"/>
            <a:ext cx="12192000" cy="6110975"/>
          </a:xfrm>
        </p:spPr>
        <p:txBody>
          <a:bodyPr>
            <a:normAutofit/>
          </a:bodyPr>
          <a:lstStyle/>
          <a:p>
            <a:pPr marL="0" indent="0" algn="r" rtl="1">
              <a:buNone/>
            </a:pPr>
            <a:endParaRPr lang="fa-IR" b="1" dirty="0">
              <a:cs typeface="B Nazanin" panose="00000400000000000000" pitchFamily="2" charset="-78"/>
            </a:endParaRPr>
          </a:p>
          <a:p>
            <a:pPr marL="0" indent="0" algn="r" rtl="1">
              <a:buNone/>
            </a:pPr>
            <a:endParaRPr lang="fa-IR" b="1" dirty="0">
              <a:cs typeface="B Nazanin" panose="00000400000000000000" pitchFamily="2" charset="-78"/>
            </a:endParaRPr>
          </a:p>
          <a:p>
            <a:pPr marL="0" indent="0" algn="r" rtl="1">
              <a:buNone/>
            </a:pPr>
            <a:r>
              <a:rPr lang="fa-IR" b="1" dirty="0">
                <a:cs typeface="B Nazanin" panose="00000400000000000000" pitchFamily="2" charset="-78"/>
              </a:rPr>
              <a:t>جهت گیری های توسعه</a:t>
            </a:r>
          </a:p>
          <a:p>
            <a:pPr algn="r" rtl="1">
              <a:lnSpc>
                <a:spcPct val="100000"/>
              </a:lnSpc>
              <a:buFont typeface="Wingdings" panose="05000000000000000000" pitchFamily="2" charset="2"/>
              <a:buChar char="Ø"/>
            </a:pPr>
            <a:r>
              <a:rPr lang="fa-IR" dirty="0">
                <a:cs typeface="B Nazanin" panose="00000400000000000000" pitchFamily="2" charset="-78"/>
              </a:rPr>
              <a:t>رشد پایدار اقتصادی با مدیریت و بهره برداری پایدار از منابع طبیعی </a:t>
            </a:r>
          </a:p>
          <a:p>
            <a:pPr algn="r" rtl="1">
              <a:lnSpc>
                <a:spcPct val="100000"/>
              </a:lnSpc>
              <a:buFont typeface="Wingdings" panose="05000000000000000000" pitchFamily="2" charset="2"/>
              <a:buChar char="Ø"/>
            </a:pPr>
            <a:r>
              <a:rPr lang="fa-IR" dirty="0">
                <a:cs typeface="B Nazanin" panose="00000400000000000000" pitchFamily="2" charset="-78"/>
              </a:rPr>
              <a:t>توجه محوری به ارتقای بهره وری در زیرنظام های تولیدی</a:t>
            </a:r>
          </a:p>
          <a:p>
            <a:pPr algn="r" rtl="1">
              <a:lnSpc>
                <a:spcPct val="100000"/>
              </a:lnSpc>
              <a:buFont typeface="Wingdings" panose="05000000000000000000" pitchFamily="2" charset="2"/>
              <a:buChar char="Ø"/>
            </a:pPr>
            <a:r>
              <a:rPr lang="fa-IR" dirty="0">
                <a:cs typeface="B Nazanin" panose="00000400000000000000" pitchFamily="2" charset="-78"/>
              </a:rPr>
              <a:t>تنوع بخشی به تولید و تکمیل زنجیره ارزش تولید در حوزه کشاورزی و صنایع تبدیلی و تکمیلی و گردشگری</a:t>
            </a:r>
          </a:p>
          <a:p>
            <a:pPr algn="r" rtl="1">
              <a:lnSpc>
                <a:spcPct val="100000"/>
              </a:lnSpc>
              <a:buFont typeface="Wingdings" panose="05000000000000000000" pitchFamily="2" charset="2"/>
              <a:buChar char="Ø"/>
            </a:pPr>
            <a:r>
              <a:rPr lang="fa-IR" dirty="0">
                <a:cs typeface="B Nazanin" panose="00000400000000000000" pitchFamily="2" charset="-78"/>
              </a:rPr>
              <a:t>ارتقای زیرساختهای اقتصادی و پشتیبان فعالیت و خدمات وابسته به بخش کشاورزی</a:t>
            </a:r>
          </a:p>
          <a:p>
            <a:pPr algn="r" rtl="1">
              <a:lnSpc>
                <a:spcPct val="100000"/>
              </a:lnSpc>
              <a:buFont typeface="Wingdings" panose="05000000000000000000" pitchFamily="2" charset="2"/>
              <a:buChar char="Ø"/>
            </a:pPr>
            <a:r>
              <a:rPr lang="fa-IR" dirty="0">
                <a:cs typeface="B Nazanin" panose="00000400000000000000" pitchFamily="2" charset="-78"/>
              </a:rPr>
              <a:t>توسعه و ارتقا کیفیت آموزش مهارتهـای کـاربردی کشـاورزی، دامپـروری و مهارت های شغلی</a:t>
            </a:r>
          </a:p>
          <a:p>
            <a:pPr algn="r" rtl="1">
              <a:lnSpc>
                <a:spcPct val="100000"/>
              </a:lnSpc>
              <a:buFont typeface="Wingdings" panose="05000000000000000000" pitchFamily="2" charset="2"/>
              <a:buChar char="Ø"/>
            </a:pPr>
            <a:r>
              <a:rPr lang="fa-IR" dirty="0">
                <a:cs typeface="B Nazanin" panose="00000400000000000000" pitchFamily="2" charset="-78"/>
              </a:rPr>
              <a:t>ارتقای زیرساختهای کالبدی و کیفیت زندگی</a:t>
            </a:r>
          </a:p>
          <a:p>
            <a:pPr algn="r" rtl="1">
              <a:lnSpc>
                <a:spcPct val="100000"/>
              </a:lnSpc>
              <a:buFont typeface="Wingdings" panose="05000000000000000000" pitchFamily="2" charset="2"/>
              <a:buChar char="Ø"/>
            </a:pPr>
            <a:r>
              <a:rPr lang="fa-IR" dirty="0">
                <a:cs typeface="B Nazanin" panose="00000400000000000000" pitchFamily="2" charset="-78"/>
              </a:rPr>
              <a:t>تقویت زمینه های مشارکتی روستاییان در حوزه های اقتصادی و اجتماعی</a:t>
            </a:r>
          </a:p>
          <a:p>
            <a:pPr marL="0" indent="0" algn="r" rtl="1">
              <a:lnSpc>
                <a:spcPct val="100000"/>
              </a:lnSpc>
              <a:buNone/>
            </a:pPr>
            <a:endParaRPr lang="en-US" dirty="0">
              <a:cs typeface="B Nazanin" panose="00000400000000000000" pitchFamily="2" charset="-78"/>
            </a:endParaRPr>
          </a:p>
        </p:txBody>
      </p:sp>
    </p:spTree>
    <p:extLst>
      <p:ext uri="{BB962C8B-B14F-4D97-AF65-F5344CB8AC3E}">
        <p14:creationId xmlns:p14="http://schemas.microsoft.com/office/powerpoint/2010/main" val="3373371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1353800" cy="6858000"/>
          </a:xfrm>
        </p:spPr>
        <p:txBody>
          <a:bodyPr>
            <a:normAutofit/>
          </a:bodyPr>
          <a:lstStyle/>
          <a:p>
            <a:pPr marL="0" indent="0" algn="r" rtl="1">
              <a:buNone/>
            </a:pPr>
            <a:endParaRPr lang="fa-IR" b="1" dirty="0">
              <a:cs typeface="B Nazanin" panose="00000400000000000000" pitchFamily="2" charset="-78"/>
            </a:endParaRPr>
          </a:p>
          <a:p>
            <a:pPr marL="0" indent="0" algn="r" rtl="1">
              <a:buNone/>
            </a:pPr>
            <a:endParaRPr lang="fa-IR" b="1" dirty="0">
              <a:cs typeface="B Nazanin" panose="00000400000000000000" pitchFamily="2" charset="-78"/>
            </a:endParaRPr>
          </a:p>
          <a:p>
            <a:pPr marL="0" indent="0" algn="r" rtl="1">
              <a:buNone/>
            </a:pPr>
            <a:r>
              <a:rPr lang="fa-IR" b="1" dirty="0">
                <a:cs typeface="B Nazanin" panose="00000400000000000000" pitchFamily="2" charset="-78"/>
              </a:rPr>
              <a:t>راهبردها</a:t>
            </a:r>
          </a:p>
          <a:p>
            <a:pPr algn="r" rtl="1">
              <a:buFont typeface="Wingdings" panose="05000000000000000000" pitchFamily="2" charset="2"/>
              <a:buChar char="Ø"/>
            </a:pPr>
            <a:r>
              <a:rPr lang="fa-IR" dirty="0">
                <a:cs typeface="B Nazanin" panose="00000400000000000000" pitchFamily="2" charset="-78"/>
              </a:rPr>
              <a:t>پایداری منابع اکولوژیکی (با تاکید بر منابع ابی) منظومه به منظور تثبیت درامد و اشتغال منظومه</a:t>
            </a:r>
          </a:p>
          <a:p>
            <a:pPr algn="r" rtl="1">
              <a:buFont typeface="Wingdings" panose="05000000000000000000" pitchFamily="2" charset="2"/>
              <a:buChar char="Ø"/>
            </a:pPr>
            <a:r>
              <a:rPr lang="fa-IR" dirty="0">
                <a:cs typeface="B Nazanin" panose="00000400000000000000" pitchFamily="2" charset="-78"/>
              </a:rPr>
              <a:t>تقویت زنجیرهای ارزش بخش کشاورزی و ایجاد اشتغال و افزایش فعالیت کشاورزی</a:t>
            </a:r>
          </a:p>
          <a:p>
            <a:pPr algn="r" rtl="1">
              <a:buFont typeface="Wingdings" panose="05000000000000000000" pitchFamily="2" charset="2"/>
              <a:buChar char="Ø"/>
            </a:pPr>
            <a:r>
              <a:rPr lang="fa-IR" dirty="0">
                <a:cs typeface="B Nazanin" panose="00000400000000000000" pitchFamily="2" charset="-78"/>
              </a:rPr>
              <a:t>توسعه گردشگری – صنایع دستی و بخش های خدماتی</a:t>
            </a:r>
          </a:p>
          <a:p>
            <a:pPr algn="r" rtl="1">
              <a:buFont typeface="Wingdings" panose="05000000000000000000" pitchFamily="2" charset="2"/>
              <a:buChar char="Ø"/>
            </a:pPr>
            <a:r>
              <a:rPr lang="fa-IR" dirty="0">
                <a:cs typeface="B Nazanin" panose="00000400000000000000" pitchFamily="2" charset="-78"/>
              </a:rPr>
              <a:t>تقویت توانمندی های بخش کارگاهی و صنعتی و ایجاد اشتغال و درامد</a:t>
            </a:r>
          </a:p>
          <a:p>
            <a:pPr algn="r" rtl="1">
              <a:buFont typeface="Wingdings" panose="05000000000000000000" pitchFamily="2" charset="2"/>
              <a:buChar char="Ø"/>
            </a:pPr>
            <a:r>
              <a:rPr lang="fa-IR" dirty="0">
                <a:cs typeface="B Nazanin" panose="00000400000000000000" pitchFamily="2" charset="-78"/>
              </a:rPr>
              <a:t>تعادل بخشی فضایی</a:t>
            </a:r>
          </a:p>
          <a:p>
            <a:pPr algn="r" rtl="1">
              <a:buFont typeface="Wingdings" panose="05000000000000000000" pitchFamily="2" charset="2"/>
              <a:buChar char="Ø"/>
            </a:pPr>
            <a:r>
              <a:rPr lang="fa-IR" dirty="0">
                <a:cs typeface="B Nazanin" panose="00000400000000000000" pitchFamily="2" charset="-78"/>
              </a:rPr>
              <a:t>ارتقا امکانات کالبدی</a:t>
            </a:r>
          </a:p>
          <a:p>
            <a:pPr algn="r" rtl="1">
              <a:buFont typeface="Wingdings" panose="05000000000000000000" pitchFamily="2" charset="2"/>
              <a:buChar char="Ø"/>
            </a:pPr>
            <a:r>
              <a:rPr lang="fa-IR" dirty="0">
                <a:cs typeface="B Nazanin" panose="00000400000000000000" pitchFamily="2" charset="-78"/>
              </a:rPr>
              <a:t>ارتقا سرمایه انسانی انسانی</a:t>
            </a:r>
          </a:p>
          <a:p>
            <a:pPr algn="r" rtl="1">
              <a:buFont typeface="Wingdings" panose="05000000000000000000" pitchFamily="2" charset="2"/>
              <a:buChar char="Ø"/>
            </a:pPr>
            <a:endParaRPr lang="en-US" dirty="0">
              <a:cs typeface="B Nazanin" panose="00000400000000000000" pitchFamily="2" charset="-78"/>
            </a:endParaRPr>
          </a:p>
        </p:txBody>
      </p:sp>
    </p:spTree>
    <p:extLst>
      <p:ext uri="{BB962C8B-B14F-4D97-AF65-F5344CB8AC3E}">
        <p14:creationId xmlns:p14="http://schemas.microsoft.com/office/powerpoint/2010/main" val="1785417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8394" y="1"/>
            <a:ext cx="1303605" cy="6858000"/>
          </a:xfrm>
        </p:spPr>
        <p:txBody>
          <a:bodyPr>
            <a:normAutofit/>
          </a:bodyPr>
          <a:lstStyle/>
          <a:p>
            <a:pPr algn="ctr" rtl="1"/>
            <a:r>
              <a:rPr lang="fa-IR" sz="3200" b="1" dirty="0">
                <a:solidFill>
                  <a:srgbClr val="FF0000"/>
                </a:solidFill>
                <a:cs typeface="B Nazanin" panose="00000400000000000000" pitchFamily="2" charset="-78"/>
              </a:rPr>
              <a:t>سیاست های اجرایی</a:t>
            </a:r>
            <a:endParaRPr lang="en-US" sz="32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3905508"/>
              </p:ext>
            </p:extLst>
          </p:nvPr>
        </p:nvGraphicFramePr>
        <p:xfrm>
          <a:off x="147638" y="0"/>
          <a:ext cx="10888395" cy="7219970"/>
        </p:xfrm>
        <a:graphic>
          <a:graphicData uri="http://schemas.openxmlformats.org/drawingml/2006/table">
            <a:tbl>
              <a:tblPr rtl="1" firstRow="1" firstCol="1" bandRow="1"/>
              <a:tblGrid>
                <a:gridCol w="3629465">
                  <a:extLst>
                    <a:ext uri="{9D8B030D-6E8A-4147-A177-3AD203B41FA5}">
                      <a16:colId xmlns:a16="http://schemas.microsoft.com/office/drawing/2014/main" val="20000"/>
                    </a:ext>
                  </a:extLst>
                </a:gridCol>
                <a:gridCol w="3629465">
                  <a:extLst>
                    <a:ext uri="{9D8B030D-6E8A-4147-A177-3AD203B41FA5}">
                      <a16:colId xmlns:a16="http://schemas.microsoft.com/office/drawing/2014/main" val="20001"/>
                    </a:ext>
                  </a:extLst>
                </a:gridCol>
                <a:gridCol w="3629465">
                  <a:extLst>
                    <a:ext uri="{9D8B030D-6E8A-4147-A177-3AD203B41FA5}">
                      <a16:colId xmlns:a16="http://schemas.microsoft.com/office/drawing/2014/main" val="20002"/>
                    </a:ext>
                  </a:extLst>
                </a:gridCol>
              </a:tblGrid>
              <a:tr h="172199">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اهداف</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9900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راهبرد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9900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سیاست های اجرایی</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9900CC"/>
                    </a:solidFill>
                  </a:tcPr>
                </a:tc>
                <a:extLst>
                  <a:ext uri="{0D108BD9-81ED-4DB2-BD59-A6C34878D82A}">
                    <a16:rowId xmlns:a16="http://schemas.microsoft.com/office/drawing/2014/main" val="10000"/>
                  </a:ext>
                </a:extLst>
              </a:tr>
              <a:tr h="221314">
                <a:tc rowSpan="12">
                  <a:txBody>
                    <a:bodyPr/>
                    <a:lstStyle/>
                    <a:p>
                      <a:pPr algn="ctr" rtl="1">
                        <a:lnSpc>
                          <a:spcPct val="107000"/>
                        </a:lnSpc>
                        <a:spcAft>
                          <a:spcPts val="0"/>
                        </a:spcAft>
                      </a:pPr>
                      <a:r>
                        <a:rPr lang="fa-IR" sz="1800" b="1" dirty="0">
                          <a:solidFill>
                            <a:srgbClr val="222222"/>
                          </a:solidFill>
                          <a:effectLst/>
                          <a:latin typeface="Arial" panose="020B0604020202020204" pitchFamily="34" charset="0"/>
                          <a:ea typeface="Times New Roman" panose="02020603050405020304" pitchFamily="18" charset="0"/>
                          <a:cs typeface="B Nazanin" panose="00000400000000000000" pitchFamily="2" charset="-78"/>
                        </a:rPr>
                        <a:t>ارتقا درآمد پايدار و توانمندي اقتصادي منظومه</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E599"/>
                    </a:solidFill>
                  </a:tcPr>
                </a:tc>
                <a:tc rowSpan="4">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پایداری منابع اکولوژیکی (با تاکید بر منابع ابی) منظومه به منظور تثبیت درامد و اشتغال منظومه</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تامين و عرضه آب</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42628">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بهبود بهره وري آب در عرصه كشاورزي و اصلاح الگوي كشت</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1314">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آبخيزداري و حفاظت خاك</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32044">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احياء، توسعه و بهره برداري اصولي از مراتع</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98068">
                <a:tc vMerge="1">
                  <a:txBody>
                    <a:bodyPr/>
                    <a:lstStyle/>
                    <a:p>
                      <a:endParaRPr lang="en-US"/>
                    </a:p>
                  </a:txBody>
                  <a:tcPr/>
                </a:tc>
                <a:tc rowSpan="3">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تقویت زنجیرهای ارزش بخش کشاورزی و ایجاد اشتغال و افزایش فعالیت کشاورزی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صنایع تبدیل و مکمل دربخش کشاورزی (طرح های  متوسط و بزرگ مقیاس)</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05"/>
                  </a:ext>
                </a:extLst>
              </a:tr>
              <a:tr h="332044">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پرورش دام و طيور (ارتقای بهره وری)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21314">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پرورش دام و طيور (توسعه کمی)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07"/>
                  </a:ext>
                </a:extLst>
              </a:tr>
              <a:tr h="221314">
                <a:tc vMerge="1">
                  <a:txBody>
                    <a:bodyPr/>
                    <a:lstStyle/>
                    <a:p>
                      <a:endParaRPr lang="en-US"/>
                    </a:p>
                  </a:txBody>
                  <a:tcPr/>
                </a:tc>
                <a:tc rowSpan="3">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گردشگری </a:t>
                      </a:r>
                      <a:r>
                        <a:rPr lang="fa-IR" sz="1800" b="1" dirty="0">
                          <a:solidFill>
                            <a:srgbClr val="000000"/>
                          </a:solidFill>
                          <a:effectLst/>
                          <a:latin typeface="B Nazanin" panose="00000400000000000000" pitchFamily="2" charset="-78"/>
                          <a:ea typeface="Times New Roman" panose="02020603050405020304" pitchFamily="18" charset="0"/>
                          <a:cs typeface="Sakkal Majalla" panose="02000000000000000000" pitchFamily="2" charset="-78"/>
                        </a:rPr>
                        <a:t>–</a:t>
                      </a: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صنایع دستی و بخش های خدماتی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توسعه گردشگري طبيعي</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08"/>
                  </a:ext>
                </a:extLst>
              </a:tr>
              <a:tr h="442628">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بهينه سازي و توسعه زير ساخت هاي گردشگري</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09"/>
                  </a:ext>
                </a:extLst>
              </a:tr>
              <a:tr h="221314">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توسعه گردشگري روستايي</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10"/>
                  </a:ext>
                </a:extLst>
              </a:tr>
              <a:tr h="442628">
                <a:tc vMerge="1">
                  <a:txBody>
                    <a:bodyPr/>
                    <a:lstStyle/>
                    <a:p>
                      <a:endParaRPr lang="en-US"/>
                    </a:p>
                  </a:txBody>
                  <a:tcPr/>
                </a:tc>
                <a:tc rowSpan="2">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تقویت توانمندی های بخش کارگاهی و صنعتی و ایجاد اشتغال و درامد</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توسعه و گسترش خدمات پشتيبان توليد صنعتي و معدني</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11"/>
                  </a:ext>
                </a:extLst>
              </a:tr>
              <a:tr h="664090">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توسعه، تكميل و تجهيز زنجيره ها، خوشه ها، تعاوني ها و واحدهاي فعال و نيمه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فعال صنعتي</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12"/>
                  </a:ext>
                </a:extLst>
              </a:tr>
              <a:tr h="248944">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تقويت </a:t>
                      </a:r>
                      <a:r>
                        <a:rPr lang="fa-IR" sz="1800" b="1">
                          <a:solidFill>
                            <a:srgbClr val="222222"/>
                          </a:solidFill>
                          <a:effectLst/>
                          <a:latin typeface="Arial" panose="020B0604020202020204" pitchFamily="34" charset="0"/>
                          <a:ea typeface="Times New Roman" panose="02020603050405020304" pitchFamily="18" charset="0"/>
                          <a:cs typeface="B Nazanin" panose="00000400000000000000" pitchFamily="2" charset="-78"/>
                        </a:rPr>
                        <a:t>پيوندهاي فضايي درون منظومه‌اي</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E599"/>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تعادل بخشی فضایی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تعادل بخشي فضايي سكونتگاهها</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13"/>
                  </a:ext>
                </a:extLst>
              </a:tr>
              <a:tr h="221314">
                <a:tc rowSpan="8">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ارتقا امکانات رفاهي و سکونت پذيري منظومه</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E599"/>
                    </a:solidFill>
                  </a:tcPr>
                </a:tc>
                <a:tc rowSpan="5">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ارتقا امکانات کالبدی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و تکمیل پوشش شبکه گاز</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14"/>
                  </a:ext>
                </a:extLst>
              </a:tr>
              <a:tr h="332044">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تکمیل شبکه راه های ارتباطی تسهیل کننده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15"/>
                  </a:ext>
                </a:extLst>
              </a:tr>
              <a:tr h="221314">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تامین اب شرب بهداشتی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16"/>
                  </a:ext>
                </a:extLst>
              </a:tr>
              <a:tr h="442628">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برطرف نمودن موانع توسعه کالبدی و محدودیت طرح های هادی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17"/>
                  </a:ext>
                </a:extLst>
              </a:tr>
              <a:tr h="442628">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تامین زیرساخت های مقابله با بحران کانال کشی و احداث پل</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18"/>
                  </a:ext>
                </a:extLst>
              </a:tr>
              <a:tr h="221314">
                <a:tc vMerge="1">
                  <a:txBody>
                    <a:bodyPr/>
                    <a:lstStyle/>
                    <a:p>
                      <a:endParaRPr lang="en-US"/>
                    </a:p>
                  </a:txBody>
                  <a:tcPr/>
                </a:tc>
                <a:tc rowSpan="3">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ارتقا سرمایه انسانی انسانی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امکانات ورزشی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19"/>
                  </a:ext>
                </a:extLst>
              </a:tr>
              <a:tr h="221314">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کاهش اعتیاد و اسیب های اجتماعی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20"/>
                  </a:ext>
                </a:extLst>
              </a:tr>
              <a:tr h="221314">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و توسعه منابع انسانی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7406" marR="47406" marT="0" marB="0" anchor="ctr">
                    <a:lnL w="12700" cap="flat" cmpd="sng" algn="ctr">
                      <a:solidFill>
                        <a:srgbClr val="9966FF"/>
                      </a:solidFill>
                      <a:prstDash val="solid"/>
                      <a:round/>
                      <a:headEnd type="none" w="med" len="med"/>
                      <a:tailEnd type="none" w="med" len="med"/>
                    </a:lnL>
                    <a:lnR w="12700" cap="flat" cmpd="sng" algn="ctr">
                      <a:solidFill>
                        <a:srgbClr val="9966FF"/>
                      </a:solidFill>
                      <a:prstDash val="solid"/>
                      <a:round/>
                      <a:headEnd type="none" w="med" len="med"/>
                      <a:tailEnd type="none" w="med" len="med"/>
                    </a:lnR>
                    <a:lnT w="12700" cap="flat" cmpd="sng" algn="ctr">
                      <a:solidFill>
                        <a:srgbClr val="9966FF"/>
                      </a:solidFill>
                      <a:prstDash val="solid"/>
                      <a:round/>
                      <a:headEnd type="none" w="med" len="med"/>
                      <a:tailEnd type="none" w="med" len="med"/>
                    </a:lnT>
                    <a:lnB w="12700" cap="flat" cmpd="sng" algn="ctr">
                      <a:solidFill>
                        <a:srgbClr val="9966FF"/>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873835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159" y="141403"/>
            <a:ext cx="7554798" cy="838985"/>
          </a:xfrm>
        </p:spPr>
        <p:txBody>
          <a:bodyPr/>
          <a:lstStyle/>
          <a:p>
            <a:pPr algn="r" rtl="1"/>
            <a:r>
              <a:rPr lang="fa-IR" dirty="0">
                <a:cs typeface="B Nazanin" panose="00000400000000000000" pitchFamily="2" charset="-78"/>
              </a:rPr>
              <a:t>تعیین الزامات تحقق اهداف و سیاست ها</a:t>
            </a:r>
            <a:endParaRPr lang="en-US" dirty="0">
              <a:cs typeface="B Nazanin" panose="00000400000000000000" pitchFamily="2" charset="-78"/>
            </a:endParaRPr>
          </a:p>
        </p:txBody>
      </p:sp>
      <p:sp>
        <p:nvSpPr>
          <p:cNvPr id="3" name="Content Placeholder 2"/>
          <p:cNvSpPr>
            <a:spLocks noGrp="1"/>
          </p:cNvSpPr>
          <p:nvPr>
            <p:ph idx="1"/>
          </p:nvPr>
        </p:nvSpPr>
        <p:spPr>
          <a:xfrm>
            <a:off x="0" y="1357460"/>
            <a:ext cx="12192000" cy="5660796"/>
          </a:xfrm>
        </p:spPr>
        <p:txBody>
          <a:bodyPr>
            <a:normAutofit/>
          </a:bodyPr>
          <a:lstStyle/>
          <a:p>
            <a:pPr algn="r" rtl="1">
              <a:buFont typeface="Wingdings" panose="05000000000000000000" pitchFamily="2" charset="2"/>
              <a:buChar char="Ø"/>
            </a:pPr>
            <a:r>
              <a:rPr lang="fa-IR" dirty="0">
                <a:cs typeface="B Nazanin" panose="00000400000000000000" pitchFamily="2" charset="-78"/>
              </a:rPr>
              <a:t>ایجاد گفتمان برنامه محور در بین جامعه روستایی، تعهد و تقید به برنامه به ویژه از سوی مجریان بخش عمومی</a:t>
            </a:r>
          </a:p>
          <a:p>
            <a:pPr algn="r" rtl="1">
              <a:buFont typeface="Wingdings" panose="05000000000000000000" pitchFamily="2" charset="2"/>
              <a:buChar char="Ø"/>
            </a:pPr>
            <a:r>
              <a:rPr lang="fa-IR" dirty="0">
                <a:cs typeface="B Nazanin" panose="00000400000000000000" pitchFamily="2" charset="-78"/>
              </a:rPr>
              <a:t>ترویج و توسعه تسهیل گری روستایی و جهت دهی به مسیر رشد و ارتقای روستایی</a:t>
            </a:r>
          </a:p>
          <a:p>
            <a:pPr algn="r" rtl="1">
              <a:buFont typeface="Wingdings" panose="05000000000000000000" pitchFamily="2" charset="2"/>
              <a:buChar char="Ø"/>
            </a:pPr>
            <a:r>
              <a:rPr lang="fa-IR" dirty="0">
                <a:cs typeface="B Nazanin" panose="00000400000000000000" pitchFamily="2" charset="-78"/>
              </a:rPr>
              <a:t>تامین منابع عمومی و تسهیلات مورد نیاز</a:t>
            </a:r>
          </a:p>
          <a:p>
            <a:pPr algn="r" rtl="1">
              <a:buFont typeface="Wingdings" panose="05000000000000000000" pitchFamily="2" charset="2"/>
              <a:buChar char="Ø"/>
            </a:pPr>
            <a:r>
              <a:rPr lang="fa-IR" dirty="0">
                <a:cs typeface="B Nazanin" panose="00000400000000000000" pitchFamily="2" charset="-78"/>
              </a:rPr>
              <a:t>تامین آب شرب بهداشتی (یکی از دلایل مهاجرت در این منظومه محدودیت شدید آب سالم است)</a:t>
            </a:r>
          </a:p>
          <a:p>
            <a:pPr algn="r" rtl="1">
              <a:buFont typeface="Wingdings" panose="05000000000000000000" pitchFamily="2" charset="2"/>
              <a:buChar char="Ø"/>
            </a:pPr>
            <a:r>
              <a:rPr lang="fa-IR" dirty="0">
                <a:cs typeface="B Nazanin" panose="00000400000000000000" pitchFamily="2" charset="-78"/>
              </a:rPr>
              <a:t>تکیه بر نیروها، دانش و استعدادهای بومی</a:t>
            </a:r>
          </a:p>
          <a:p>
            <a:pPr algn="r" rtl="1">
              <a:buFont typeface="Wingdings" panose="05000000000000000000" pitchFamily="2" charset="2"/>
              <a:buChar char="Ø"/>
            </a:pPr>
            <a:r>
              <a:rPr lang="fa-IR" dirty="0">
                <a:cs typeface="B Nazanin" panose="00000400000000000000" pitchFamily="2" charset="-78"/>
              </a:rPr>
              <a:t>عدالت فضایی توزیع امکانات</a:t>
            </a:r>
          </a:p>
          <a:p>
            <a:pPr algn="r" rtl="1">
              <a:buFont typeface="Wingdings" panose="05000000000000000000" pitchFamily="2" charset="2"/>
              <a:buChar char="Ø"/>
            </a:pPr>
            <a:r>
              <a:rPr lang="fa-IR" dirty="0">
                <a:cs typeface="B Nazanin" panose="00000400000000000000" pitchFamily="2" charset="-78"/>
              </a:rPr>
              <a:t>توجه جدی به محدوديت و تقليل منابع آب شرب و کشاورزي و ارتقای بهره وری اب</a:t>
            </a:r>
          </a:p>
          <a:p>
            <a:pPr algn="r" rtl="1">
              <a:buFont typeface="Wingdings" panose="05000000000000000000" pitchFamily="2" charset="2"/>
              <a:buChar char="Ø"/>
            </a:pPr>
            <a:r>
              <a:rPr lang="fa-IR" dirty="0">
                <a:cs typeface="B Nazanin" panose="00000400000000000000" pitchFamily="2" charset="-78"/>
              </a:rPr>
              <a:t>نظارت مستمر و برقراري عدالت بين نسلي در بهره‌برداري از منابع طبيعي</a:t>
            </a:r>
          </a:p>
          <a:p>
            <a:pPr algn="r" rtl="1">
              <a:buFont typeface="Wingdings" panose="05000000000000000000" pitchFamily="2" charset="2"/>
              <a:buChar char="Ø"/>
            </a:pPr>
            <a:r>
              <a:rPr lang="fa-IR" dirty="0">
                <a:cs typeface="B Nazanin" panose="00000400000000000000" pitchFamily="2" charset="-78"/>
              </a:rPr>
              <a:t>جهت دهی به خروج سرمایه از روستا به شهر برای سرمایه گذاری در خود روستا</a:t>
            </a:r>
          </a:p>
          <a:p>
            <a:pPr algn="r" rtl="1">
              <a:buFont typeface="Wingdings" panose="05000000000000000000" pitchFamily="2" charset="2"/>
              <a:buChar char="Ø"/>
            </a:pPr>
            <a:r>
              <a:rPr lang="fa-IR" dirty="0">
                <a:cs typeface="B Nazanin" panose="00000400000000000000" pitchFamily="2" charset="-78"/>
              </a:rPr>
              <a:t>تقویت کیفیت نيروي انساني ماهر و متخصص با اموزش های مورد نیاز</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96278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9077" y="0"/>
            <a:ext cx="1992923" cy="6857999"/>
          </a:xfrm>
        </p:spPr>
        <p:txBody>
          <a:bodyPr>
            <a:normAutofit/>
          </a:bodyPr>
          <a:lstStyle/>
          <a:p>
            <a:pPr algn="ctr" rtl="1"/>
            <a:r>
              <a:rPr lang="fa-IR" sz="3200" dirty="0">
                <a:solidFill>
                  <a:srgbClr val="FF0000"/>
                </a:solidFill>
                <a:cs typeface="B Nazanin" panose="00000400000000000000" pitchFamily="2" charset="-78"/>
              </a:rPr>
              <a:t>عناوین اقدامات و کسب و کارهای محرک متوسط مقیاس</a:t>
            </a:r>
            <a:endParaRPr lang="en-US" sz="3200"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5055973"/>
              </p:ext>
            </p:extLst>
          </p:nvPr>
        </p:nvGraphicFramePr>
        <p:xfrm>
          <a:off x="-196950" y="-1"/>
          <a:ext cx="10578906" cy="6858000"/>
        </p:xfrm>
        <a:graphic>
          <a:graphicData uri="http://schemas.openxmlformats.org/drawingml/2006/table">
            <a:tbl>
              <a:tblPr rtl="1" firstRow="1" firstCol="1" bandRow="1"/>
              <a:tblGrid>
                <a:gridCol w="559047">
                  <a:extLst>
                    <a:ext uri="{9D8B030D-6E8A-4147-A177-3AD203B41FA5}">
                      <a16:colId xmlns:a16="http://schemas.microsoft.com/office/drawing/2014/main" val="20000"/>
                    </a:ext>
                  </a:extLst>
                </a:gridCol>
                <a:gridCol w="10019859">
                  <a:extLst>
                    <a:ext uri="{9D8B030D-6E8A-4147-A177-3AD203B41FA5}">
                      <a16:colId xmlns:a16="http://schemas.microsoft.com/office/drawing/2014/main" val="20001"/>
                    </a:ext>
                  </a:extLst>
                </a:gridCol>
              </a:tblGrid>
              <a:tr h="326572">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ردیف</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اقدامات / پروژه </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653142">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r" rtl="1">
                        <a:lnSpc>
                          <a:spcPct val="107000"/>
                        </a:lnSpc>
                        <a:spcAft>
                          <a:spcPts val="0"/>
                        </a:spcAft>
                      </a:pPr>
                      <a:r>
                        <a:rPr lang="fa-IR" sz="1600" b="1" dirty="0">
                          <a:solidFill>
                            <a:srgbClr val="000000"/>
                          </a:solidFill>
                          <a:effectLst/>
                          <a:latin typeface="Arial" panose="020B0604020202020204" pitchFamily="34" charset="0"/>
                          <a:ea typeface="Calibri" panose="020F0502020204030204" pitchFamily="34" charset="0"/>
                          <a:cs typeface="B Zar" panose="00000400000000000000" pitchFamily="2" charset="-78"/>
                        </a:rPr>
                        <a:t>سرمایه‌گذاری براي تجميع آب در استخرهای </a:t>
                      </a:r>
                      <a:r>
                        <a:rPr lang="en-US" sz="1600" b="1" dirty="0" err="1">
                          <a:solidFill>
                            <a:srgbClr val="000000"/>
                          </a:solidFill>
                          <a:effectLst/>
                          <a:latin typeface="Arial" panose="020B0604020202020204" pitchFamily="34" charset="0"/>
                          <a:ea typeface="Calibri" panose="020F0502020204030204" pitchFamily="34" charset="0"/>
                          <a:cs typeface="B Zar" panose="00000400000000000000" pitchFamily="2" charset="-78"/>
                        </a:rPr>
                        <a:t>pvc</a:t>
                      </a:r>
                      <a:r>
                        <a:rPr lang="fa-IR" sz="1600" b="1" dirty="0">
                          <a:solidFill>
                            <a:srgbClr val="000000"/>
                          </a:solidFill>
                          <a:effectLst/>
                          <a:latin typeface="Arial" panose="020B0604020202020204" pitchFamily="34" charset="0"/>
                          <a:ea typeface="Calibri" panose="020F0502020204030204" pitchFamily="34" charset="0"/>
                          <a:cs typeface="B Zar" panose="00000400000000000000" pitchFamily="2" charset="-78"/>
                        </a:rPr>
                        <a:t> با ارائه تسهيلات ارزان به وِيژه براي چشمه‌های دائمی و قنات‌های پر آب</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326572">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indent="6985" algn="r" rtl="1">
                        <a:lnSpc>
                          <a:spcPct val="107000"/>
                        </a:lnSpc>
                        <a:spcAft>
                          <a:spcPts val="0"/>
                        </a:spcAft>
                      </a:pPr>
                      <a:r>
                        <a:rPr lang="fa-IR" sz="1600" b="1" dirty="0">
                          <a:solidFill>
                            <a:srgbClr val="000000"/>
                          </a:solidFill>
                          <a:effectLst/>
                          <a:latin typeface="Arial" panose="020B0604020202020204" pitchFamily="34" charset="0"/>
                          <a:ea typeface="Calibri" panose="020F0502020204030204" pitchFamily="34" charset="0"/>
                          <a:cs typeface="B Zar" panose="00000400000000000000" pitchFamily="2" charset="-78"/>
                        </a:rPr>
                        <a:t>واحد تولیدی ورق های استخر ممبران</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653142">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r" rtl="1">
                        <a:lnSpc>
                          <a:spcPct val="107000"/>
                        </a:lnSpc>
                        <a:spcAft>
                          <a:spcPts val="0"/>
                        </a:spcAft>
                      </a:pPr>
                      <a:r>
                        <a:rPr lang="fa-IR" sz="1600" b="1" dirty="0">
                          <a:solidFill>
                            <a:srgbClr val="000000"/>
                          </a:solidFill>
                          <a:effectLst/>
                          <a:latin typeface="Arial" panose="020B0604020202020204" pitchFamily="34" charset="0"/>
                          <a:ea typeface="Calibri" panose="020F0502020204030204" pitchFamily="34" charset="0"/>
                          <a:cs typeface="B Zar" panose="00000400000000000000" pitchFamily="2" charset="-78"/>
                        </a:rPr>
                        <a:t>جهت‌دهي بخشي از اعتبارات دهياري‌ها از محل ارزش‌افزوده به زيرساخت‌هاي کنترل و ذخیره منابع اب های سطحی روستا به جاي رويکرد کالبدي</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326572">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r" rtl="1">
                        <a:lnSpc>
                          <a:spcPct val="107000"/>
                        </a:lnSpc>
                        <a:spcAft>
                          <a:spcPts val="0"/>
                        </a:spcAft>
                      </a:pPr>
                      <a:r>
                        <a:rPr lang="fa-IR" sz="16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ايجاد سردخانه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326572">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r" rtl="1">
                        <a:lnSpc>
                          <a:spcPct val="107000"/>
                        </a:lnSpc>
                        <a:spcAft>
                          <a:spcPts val="0"/>
                        </a:spcAft>
                      </a:pPr>
                      <a:r>
                        <a:rPr lang="fa-IR" sz="1600" b="1">
                          <a:solidFill>
                            <a:srgbClr val="000000"/>
                          </a:solidFill>
                          <a:effectLst/>
                          <a:latin typeface="Arial" panose="020B0604020202020204" pitchFamily="34" charset="0"/>
                          <a:ea typeface="Calibri" panose="020F0502020204030204" pitchFamily="34" charset="0"/>
                          <a:cs typeface="B Nazanin" panose="00000400000000000000" pitchFamily="2" charset="-78"/>
                        </a:rPr>
                        <a:t>کارخانه تولید آرد</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326572">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r" rtl="1">
                        <a:lnSpc>
                          <a:spcPct val="107000"/>
                        </a:lnSpc>
                        <a:spcAft>
                          <a:spcPts val="0"/>
                        </a:spcAft>
                      </a:pPr>
                      <a:r>
                        <a:rPr lang="fa-IR" sz="1600" b="1">
                          <a:solidFill>
                            <a:srgbClr val="000000"/>
                          </a:solidFill>
                          <a:effectLst/>
                          <a:latin typeface="Arial" panose="020B0604020202020204" pitchFamily="34" charset="0"/>
                          <a:ea typeface="Calibri" panose="020F0502020204030204" pitchFamily="34" charset="0"/>
                          <a:cs typeface="B Nazanin" panose="00000400000000000000" pitchFamily="2" charset="-78"/>
                        </a:rPr>
                        <a:t>تولید عصاره گندم و صنایع وابسته به گندم</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26572">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r" rtl="1">
                        <a:lnSpc>
                          <a:spcPct val="107000"/>
                        </a:lnSpc>
                        <a:spcAft>
                          <a:spcPts val="0"/>
                        </a:spcAft>
                      </a:pPr>
                      <a:r>
                        <a:rPr lang="fa-IR" sz="16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صنايع تبديلي سيب‌زميني</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r h="326572">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r" rtl="1">
                        <a:lnSpc>
                          <a:spcPct val="107000"/>
                        </a:lnSpc>
                        <a:spcAft>
                          <a:spcPts val="0"/>
                        </a:spcAft>
                      </a:pPr>
                      <a:r>
                        <a:rPr lang="fa-IR" sz="1600" b="1" dirty="0">
                          <a:solidFill>
                            <a:srgbClr val="000000"/>
                          </a:solidFill>
                          <a:effectLst/>
                          <a:latin typeface="Arial" panose="020B0604020202020204" pitchFamily="34" charset="0"/>
                          <a:ea typeface="Calibri" panose="020F0502020204030204" pitchFamily="34" charset="0"/>
                          <a:cs typeface="B Zar" panose="00000400000000000000" pitchFamily="2" charset="-78"/>
                        </a:rPr>
                        <a:t>مطالعه و تصویب اجرای طرح ارتقای بهره وری دام در سطح تمام منظومه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653142">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r" rtl="1">
                        <a:lnSpc>
                          <a:spcPct val="107000"/>
                        </a:lnSpc>
                        <a:spcAft>
                          <a:spcPts val="0"/>
                        </a:spcAft>
                      </a:pPr>
                      <a:r>
                        <a:rPr lang="fa-IR" sz="1600" b="1" dirty="0">
                          <a:solidFill>
                            <a:srgbClr val="000000"/>
                          </a:solidFill>
                          <a:effectLst/>
                          <a:latin typeface="Arial" panose="020B0604020202020204" pitchFamily="34" charset="0"/>
                          <a:ea typeface="Calibri" panose="020F0502020204030204" pitchFamily="34" charset="0"/>
                          <a:cs typeface="B Zar" panose="00000400000000000000" pitchFamily="2" charset="-78"/>
                        </a:rPr>
                        <a:t>بهسازی جاده و  سایر امکانات حد فاصل بین زرین رود تا غار علی صدر برای استفاده از سریز گردشگر از غار علیصدر به غارهای کتله خور و زرین غار </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9"/>
                  </a:ext>
                </a:extLst>
              </a:tr>
              <a:tr h="653142">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r" rtl="1">
                        <a:lnSpc>
                          <a:spcPct val="107000"/>
                        </a:lnSpc>
                        <a:spcAft>
                          <a:spcPts val="0"/>
                        </a:spcAft>
                      </a:pPr>
                      <a:r>
                        <a:rPr lang="fa-IR" sz="1600" b="1" dirty="0">
                          <a:solidFill>
                            <a:srgbClr val="000000"/>
                          </a:solidFill>
                          <a:effectLst/>
                          <a:latin typeface="Arial" panose="020B0604020202020204" pitchFamily="34" charset="0"/>
                          <a:ea typeface="Calibri" panose="020F0502020204030204" pitchFamily="34" charset="0"/>
                          <a:cs typeface="B Zar" panose="00000400000000000000" pitchFamily="2" charset="-78"/>
                        </a:rPr>
                        <a:t>بازاریابی محلی و منطقه ای  صنایع دستی - بازرگانی تولیدی در جنوب منظومه شامل تابلو فرش، مجسمه سازی، ملیله کاری، فرش دستباف</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326572">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r" rtl="1">
                        <a:lnSpc>
                          <a:spcPct val="107000"/>
                        </a:lnSpc>
                        <a:spcAft>
                          <a:spcPts val="0"/>
                        </a:spcAft>
                      </a:pPr>
                      <a:r>
                        <a:rPr lang="fa-IR" sz="1600" b="1" dirty="0">
                          <a:solidFill>
                            <a:srgbClr val="000000"/>
                          </a:solidFill>
                          <a:effectLst/>
                          <a:latin typeface="Arial" panose="020B0604020202020204" pitchFamily="34" charset="0"/>
                          <a:ea typeface="Calibri" panose="020F0502020204030204" pitchFamily="34" charset="0"/>
                          <a:cs typeface="B Zar" panose="00000400000000000000" pitchFamily="2" charset="-78"/>
                        </a:rPr>
                        <a:t>توسعه کارگاه های منبت کاری، مبل کاری و صنایع تزیینی چوب در ناحیه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1"/>
                  </a:ext>
                </a:extLst>
              </a:tr>
              <a:tr h="653142">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r" rtl="1">
                        <a:lnSpc>
                          <a:spcPct val="107000"/>
                        </a:lnSpc>
                        <a:spcAft>
                          <a:spcPts val="0"/>
                        </a:spcAft>
                      </a:pPr>
                      <a:r>
                        <a:rPr lang="fa-IR" sz="16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ايجاد محدوديت اجاره زمين‌هاي کشت سيب‌زميني به استان‌هاي همجوار با به دليل تخريب گسترده منابع خاکي و آلودگی ان</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653142">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r" rtl="1">
                        <a:lnSpc>
                          <a:spcPct val="107000"/>
                        </a:lnSpc>
                        <a:spcAft>
                          <a:spcPts val="0"/>
                        </a:spcAft>
                      </a:pPr>
                      <a:r>
                        <a:rPr lang="fa-IR" sz="16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ایجاد تشکل عمده مالکان دهستان‌ها و تشکیل شرکت یا تعاوني‌هاي سرمايه‌گذاري عمده مالکان و ارائه طرح‌هاي سرمايه‌گذاري محلي با تسهيلات مناسب</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3"/>
                  </a:ext>
                </a:extLst>
              </a:tr>
              <a:tr h="326572">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14</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r" rtl="1">
                        <a:lnSpc>
                          <a:spcPct val="107000"/>
                        </a:lnSpc>
                        <a:spcAft>
                          <a:spcPts val="0"/>
                        </a:spcAft>
                      </a:pPr>
                      <a:r>
                        <a:rPr lang="fa-IR" sz="16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احداث راه بزين- غلامو یس - توزلو به طول 12 کيلومتر</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47671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0948" y="0"/>
            <a:ext cx="2014980" cy="6858000"/>
          </a:xfrm>
        </p:spPr>
        <p:txBody>
          <a:bodyPr>
            <a:normAutofit/>
          </a:bodyPr>
          <a:lstStyle/>
          <a:p>
            <a:pPr algn="ctr" rtl="1"/>
            <a:r>
              <a:rPr lang="fa-IR" sz="3600" b="1" dirty="0">
                <a:solidFill>
                  <a:srgbClr val="FF0000"/>
                </a:solidFill>
                <a:cs typeface="B Nazanin" panose="00000400000000000000" pitchFamily="2" charset="-78"/>
              </a:rPr>
              <a:t>ساختار و حوزه های همگن فضایی برنامه ریزی </a:t>
            </a:r>
            <a:endParaRPr lang="en-US" sz="3600" b="1" dirty="0">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0" y="-150829"/>
            <a:ext cx="10388338" cy="7154944"/>
          </a:xfrm>
          <a:prstGeom prst="rect">
            <a:avLst/>
          </a:prstGeom>
        </p:spPr>
      </p:pic>
    </p:spTree>
    <p:extLst>
      <p:ext uri="{BB962C8B-B14F-4D97-AF65-F5344CB8AC3E}">
        <p14:creationId xmlns:p14="http://schemas.microsoft.com/office/powerpoint/2010/main" val="1497190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8910" y="1"/>
            <a:ext cx="1813089" cy="6858000"/>
          </a:xfrm>
        </p:spPr>
        <p:txBody>
          <a:bodyPr>
            <a:normAutofit/>
          </a:bodyPr>
          <a:lstStyle/>
          <a:p>
            <a:pPr algn="ctr" rtl="1"/>
            <a:r>
              <a:rPr lang="fa-IR" sz="2800" b="1" dirty="0">
                <a:solidFill>
                  <a:srgbClr val="FF0000"/>
                </a:solidFill>
                <a:cs typeface="B Nazanin" panose="00000400000000000000" pitchFamily="2" charset="-78"/>
              </a:rPr>
              <a:t>اولویت و گرایش ماموریت های محوری اقتصادی حوزه های همگن فضایی</a:t>
            </a:r>
            <a:endParaRPr lang="en-US" sz="2800" b="1" dirty="0">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 y="2"/>
            <a:ext cx="10473178" cy="6857998"/>
          </a:xfrm>
          <a:prstGeom prst="rect">
            <a:avLst/>
          </a:prstGeom>
        </p:spPr>
      </p:pic>
    </p:spTree>
    <p:extLst>
      <p:ext uri="{BB962C8B-B14F-4D97-AF65-F5344CB8AC3E}">
        <p14:creationId xmlns:p14="http://schemas.microsoft.com/office/powerpoint/2010/main" val="54782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cs typeface="B Nazanin" panose="00000400000000000000" pitchFamily="2" charset="-78"/>
              </a:rPr>
              <a:t>مقدمه</a:t>
            </a:r>
            <a:endParaRPr lang="en-US" b="1" dirty="0">
              <a:cs typeface="B Nazanin" panose="00000400000000000000" pitchFamily="2" charset="-78"/>
            </a:endParaRPr>
          </a:p>
        </p:txBody>
      </p:sp>
      <p:sp>
        <p:nvSpPr>
          <p:cNvPr id="3" name="Content Placeholder 2"/>
          <p:cNvSpPr>
            <a:spLocks noGrp="1"/>
          </p:cNvSpPr>
          <p:nvPr>
            <p:ph idx="1"/>
          </p:nvPr>
        </p:nvSpPr>
        <p:spPr>
          <a:xfrm>
            <a:off x="838200" y="1995307"/>
            <a:ext cx="10515600" cy="4351338"/>
          </a:xfrm>
        </p:spPr>
        <p:txBody>
          <a:bodyPr>
            <a:normAutofit/>
          </a:bodyPr>
          <a:lstStyle/>
          <a:p>
            <a:pPr marL="0" indent="0" algn="just" rtl="1">
              <a:lnSpc>
                <a:spcPct val="200000"/>
              </a:lnSpc>
              <a:buNone/>
            </a:pPr>
            <a:r>
              <a:rPr lang="fa-IR" sz="2400" dirty="0">
                <a:cs typeface="B Nazanin" panose="00000400000000000000" pitchFamily="2" charset="-78"/>
              </a:rPr>
              <a:t>بخش بزينه رود يکي از بخش‌هاي چهارگانه شهرستان خدابنده با جمعیت غالب روستایی (82 درصد جمعیت منظومه) داراي دو دهستان و شامل 39 روستا و يک نقطه شهري بنام زرين رود مي‌باشد. مرکز دهستان بزينه رود روستاي کهلا از روستاهاي قديمي بخش است. مرکز دهستان زرين رود نيز شهر زرين رود است. بزينه رود، نام رودخانه ايست که از دهستان بزينه رود سرچشمه گرفته به قزل اوزن منتهي مي‌شود.</a:t>
            </a:r>
            <a:endParaRPr lang="en-US" sz="2400" dirty="0">
              <a:cs typeface="B Nazanin" panose="00000400000000000000" pitchFamily="2" charset="-78"/>
            </a:endParaRPr>
          </a:p>
        </p:txBody>
      </p:sp>
    </p:spTree>
    <p:extLst>
      <p:ext uri="{BB962C8B-B14F-4D97-AF65-F5344CB8AC3E}">
        <p14:creationId xmlns:p14="http://schemas.microsoft.com/office/powerpoint/2010/main" val="870588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79494"/>
          </a:xfrm>
        </p:spPr>
        <p:txBody>
          <a:bodyPr>
            <a:normAutofit/>
          </a:bodyPr>
          <a:lstStyle/>
          <a:p>
            <a:pPr algn="ctr" rtl="1"/>
            <a:r>
              <a:rPr lang="fa-IR" sz="4000" b="1" dirty="0">
                <a:cs typeface="B Nazanin" panose="00000400000000000000" pitchFamily="2" charset="-78"/>
              </a:rPr>
              <a:t>اقدامات، فعالیت ها، طرح ها و پروژه های توسعه بخش</a:t>
            </a:r>
            <a:endParaRPr lang="en-US" sz="4000" b="1" dirty="0">
              <a:cs typeface="B Nazanin" panose="00000400000000000000" pitchFamily="2" charset="-78"/>
            </a:endParaRPr>
          </a:p>
        </p:txBody>
      </p:sp>
    </p:spTree>
    <p:extLst>
      <p:ext uri="{BB962C8B-B14F-4D97-AF65-F5344CB8AC3E}">
        <p14:creationId xmlns:p14="http://schemas.microsoft.com/office/powerpoint/2010/main" val="1767847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838" y="0"/>
            <a:ext cx="2190162" cy="6759019"/>
          </a:xfrm>
        </p:spPr>
        <p:txBody>
          <a:bodyPr>
            <a:normAutofit/>
          </a:bodyPr>
          <a:lstStyle/>
          <a:p>
            <a:pPr algn="ctr" rtl="1"/>
            <a:r>
              <a:rPr lang="fa-IR" sz="3600" b="1" dirty="0">
                <a:solidFill>
                  <a:srgbClr val="FF0000"/>
                </a:solidFill>
                <a:cs typeface="B Nazanin" panose="00000400000000000000" pitchFamily="2" charset="-78"/>
              </a:rPr>
              <a:t>چارچوب اقدامات و بسته فعالیتهای پیشنهادی</a:t>
            </a:r>
            <a:endParaRPr lang="en-US" sz="3600" b="1" dirty="0">
              <a:solidFill>
                <a:srgbClr val="FF0000"/>
              </a:solidFill>
              <a:cs typeface="B Nazanin"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2685441"/>
              </p:ext>
            </p:extLst>
          </p:nvPr>
        </p:nvGraphicFramePr>
        <p:xfrm>
          <a:off x="-1" y="0"/>
          <a:ext cx="10237510" cy="6857997"/>
        </p:xfrm>
        <a:graphic>
          <a:graphicData uri="http://schemas.openxmlformats.org/drawingml/2006/table">
            <a:tbl>
              <a:tblPr rtl="1" firstRow="1" firstCol="1" bandRow="1"/>
              <a:tblGrid>
                <a:gridCol w="558794">
                  <a:extLst>
                    <a:ext uri="{9D8B030D-6E8A-4147-A177-3AD203B41FA5}">
                      <a16:colId xmlns:a16="http://schemas.microsoft.com/office/drawing/2014/main" val="20000"/>
                    </a:ext>
                  </a:extLst>
                </a:gridCol>
                <a:gridCol w="6938826">
                  <a:extLst>
                    <a:ext uri="{9D8B030D-6E8A-4147-A177-3AD203B41FA5}">
                      <a16:colId xmlns:a16="http://schemas.microsoft.com/office/drawing/2014/main" val="20001"/>
                    </a:ext>
                  </a:extLst>
                </a:gridCol>
                <a:gridCol w="732098">
                  <a:extLst>
                    <a:ext uri="{9D8B030D-6E8A-4147-A177-3AD203B41FA5}">
                      <a16:colId xmlns:a16="http://schemas.microsoft.com/office/drawing/2014/main" val="20002"/>
                    </a:ext>
                  </a:extLst>
                </a:gridCol>
                <a:gridCol w="813197">
                  <a:extLst>
                    <a:ext uri="{9D8B030D-6E8A-4147-A177-3AD203B41FA5}">
                      <a16:colId xmlns:a16="http://schemas.microsoft.com/office/drawing/2014/main" val="20003"/>
                    </a:ext>
                  </a:extLst>
                </a:gridCol>
                <a:gridCol w="1027604">
                  <a:extLst>
                    <a:ext uri="{9D8B030D-6E8A-4147-A177-3AD203B41FA5}">
                      <a16:colId xmlns:a16="http://schemas.microsoft.com/office/drawing/2014/main" val="20004"/>
                    </a:ext>
                  </a:extLst>
                </a:gridCol>
                <a:gridCol w="166991">
                  <a:extLst>
                    <a:ext uri="{9D8B030D-6E8A-4147-A177-3AD203B41FA5}">
                      <a16:colId xmlns:a16="http://schemas.microsoft.com/office/drawing/2014/main" val="20005"/>
                    </a:ext>
                  </a:extLst>
                </a:gridCol>
              </a:tblGrid>
              <a:tr h="2309251">
                <a:tc>
                  <a:txBody>
                    <a:bodyPr/>
                    <a:lstStyle/>
                    <a:p>
                      <a:pPr algn="ctr" rtl="1">
                        <a:lnSpc>
                          <a:spcPct val="107000"/>
                        </a:lnSpc>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Zar" panose="00000400000000000000" pitchFamily="2" charset="-78"/>
                        </a:rPr>
                        <a:t>شماره</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Zar" panose="00000400000000000000" pitchFamily="2" charset="-78"/>
                        </a:rPr>
                        <a:t>بسته (برنامه)</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Zar" panose="00000400000000000000" pitchFamily="2" charset="-78"/>
                        </a:rPr>
                        <a:t>تعداد پروژه های قابل اجرا</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Zar" panose="00000400000000000000" pitchFamily="2" charset="-78"/>
                        </a:rPr>
                        <a:t>اشتغال مستقیم مورد انتظار</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gridSpan="2">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Zar" panose="00000400000000000000" pitchFamily="2" charset="-78"/>
                        </a:rPr>
                        <a:t>پیش بینی اعتبار مورد نیاز (میلیون ریال)</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hMerge="1">
                  <a:txBody>
                    <a:bodyPr/>
                    <a:lstStyle/>
                    <a:p>
                      <a:endParaRPr lang="en-US"/>
                    </a:p>
                  </a:txBody>
                  <a:tcPr/>
                </a:tc>
                <a:extLst>
                  <a:ext uri="{0D108BD9-81ED-4DB2-BD59-A6C34878D82A}">
                    <a16:rowId xmlns:a16="http://schemas.microsoft.com/office/drawing/2014/main" val="10000"/>
                  </a:ext>
                </a:extLst>
              </a:tr>
              <a:tr h="419888">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2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کنترل و ذخیره  منابع ابی و ارتقای بهره وری مصرف</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167</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214</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gridSpan="2">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585300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hMerge="1">
                  <a:txBody>
                    <a:bodyPr/>
                    <a:lstStyle/>
                    <a:p>
                      <a:endParaRPr lang="en-US"/>
                    </a:p>
                  </a:txBody>
                  <a:tcPr/>
                </a:tc>
                <a:extLst>
                  <a:ext uri="{0D108BD9-81ED-4DB2-BD59-A6C34878D82A}">
                    <a16:rowId xmlns:a16="http://schemas.microsoft.com/office/drawing/2014/main" val="10001"/>
                  </a:ext>
                </a:extLst>
              </a:tr>
              <a:tr h="804765">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2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صنایع تبدیلی و مکمل دربخش کشاورزی </a:t>
                      </a: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(طرح های  متوسط و بزرگ مقیاس)</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97</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gridSpan="2">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1067000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2"/>
                  </a:ext>
                </a:extLst>
              </a:tr>
              <a:tr h="419888">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2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ارتقای بهره وری دام و طیور و توسعه کمی </a:t>
                      </a: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(طرح های کوچک و متوسط مقیاس</a:t>
                      </a:r>
                      <a:r>
                        <a:rPr lang="fa-IR" sz="2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272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185</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gridSpan="2">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203000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hMerge="1">
                  <a:txBody>
                    <a:bodyPr/>
                    <a:lstStyle/>
                    <a:p>
                      <a:endParaRPr lang="en-US"/>
                    </a:p>
                  </a:txBody>
                  <a:tcPr/>
                </a:tc>
                <a:extLst>
                  <a:ext uri="{0D108BD9-81ED-4DB2-BD59-A6C34878D82A}">
                    <a16:rowId xmlns:a16="http://schemas.microsoft.com/office/drawing/2014/main" val="10003"/>
                  </a:ext>
                </a:extLst>
              </a:tr>
              <a:tr h="419888">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2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پهنه گردشگري - صنایع دستی</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49</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gridSpan="2">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130900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4"/>
                  </a:ext>
                </a:extLst>
              </a:tr>
              <a:tr h="419888">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2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بخش خدمات پایه ای</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24</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36</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gridSpan="2">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23500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hMerge="1">
                  <a:txBody>
                    <a:bodyPr/>
                    <a:lstStyle/>
                    <a:p>
                      <a:endParaRPr lang="en-US"/>
                    </a:p>
                  </a:txBody>
                  <a:tcPr/>
                </a:tc>
                <a:extLst>
                  <a:ext uri="{0D108BD9-81ED-4DB2-BD59-A6C34878D82A}">
                    <a16:rowId xmlns:a16="http://schemas.microsoft.com/office/drawing/2014/main" val="10005"/>
                  </a:ext>
                </a:extLst>
              </a:tr>
              <a:tr h="419888">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2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واحدهای  کارگاهی</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66</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192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gridSpan="2">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53400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6"/>
                  </a:ext>
                </a:extLst>
              </a:tr>
              <a:tr h="419888">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2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کمک به تعادل فضایی و رشد پایدار اقتصادی منظومه</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34</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gridSpan="2">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90500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hMerge="1">
                  <a:txBody>
                    <a:bodyPr/>
                    <a:lstStyle/>
                    <a:p>
                      <a:endParaRPr lang="en-US"/>
                    </a:p>
                  </a:txBody>
                  <a:tcPr/>
                </a:tc>
                <a:extLst>
                  <a:ext uri="{0D108BD9-81ED-4DB2-BD59-A6C34878D82A}">
                    <a16:rowId xmlns:a16="http://schemas.microsoft.com/office/drawing/2014/main" val="10007"/>
                  </a:ext>
                </a:extLst>
              </a:tr>
              <a:tr h="419888">
                <a:tc>
                  <a:txBody>
                    <a:bodyPr/>
                    <a:lstStyle/>
                    <a:p>
                      <a:pPr algn="ctr" rtl="1">
                        <a:lnSpc>
                          <a:spcPct val="107000"/>
                        </a:lnSpc>
                        <a:spcAft>
                          <a:spcPts val="0"/>
                        </a:spcAft>
                      </a:pPr>
                      <a:r>
                        <a:rPr lang="fa-IR" sz="1800" b="1" dirty="0">
                          <a:solidFill>
                            <a:srgbClr val="000000"/>
                          </a:solidFill>
                          <a:effectLst/>
                          <a:highlight>
                            <a:srgbClr val="FFFF00"/>
                          </a:highlight>
                          <a:latin typeface="Arial" panose="020B0604020202020204" pitchFamily="34" charset="0"/>
                          <a:ea typeface="Times New Roman" panose="02020603050405020304" pitchFamily="18" charset="0"/>
                          <a:cs typeface="B Nazanin" panose="00000400000000000000" pitchFamily="2" charset="-78"/>
                        </a:rPr>
                        <a:t>8</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algn="ctr" rtl="1">
                        <a:lnSpc>
                          <a:spcPct val="107000"/>
                        </a:lnSpc>
                        <a:spcAft>
                          <a:spcPts val="0"/>
                        </a:spcAft>
                      </a:pPr>
                      <a:r>
                        <a:rPr lang="fa-IR" sz="2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و تکمیل کمبودهای خدماتی و رفاهی سکونت گاه ها و زیرساخت ها</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67</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gridSpan="2">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118600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8"/>
                  </a:ext>
                </a:extLst>
              </a:tr>
              <a:tr h="419888">
                <a:tc>
                  <a:txBody>
                    <a:bodyPr/>
                    <a:lstStyle/>
                    <a:p>
                      <a:pPr algn="ctr" rtl="1">
                        <a:lnSpc>
                          <a:spcPct val="107000"/>
                        </a:lnSpc>
                        <a:spcAft>
                          <a:spcPts val="0"/>
                        </a:spcAft>
                      </a:pPr>
                      <a:r>
                        <a:rPr lang="fa-IR" sz="1800" b="1" dirty="0">
                          <a:solidFill>
                            <a:srgbClr val="000000"/>
                          </a:solidFill>
                          <a:effectLst/>
                          <a:highlight>
                            <a:srgbClr val="FFFF00"/>
                          </a:highlight>
                          <a:latin typeface="Arial" panose="020B0604020202020204" pitchFamily="34" charset="0"/>
                          <a:ea typeface="Times New Roman" panose="02020603050405020304" pitchFamily="18" charset="0"/>
                          <a:cs typeface="B Nazanin" panose="00000400000000000000" pitchFamily="2" charset="-78"/>
                        </a:rPr>
                        <a:t>9</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algn="ctr" rtl="1">
                        <a:lnSpc>
                          <a:spcPct val="107000"/>
                        </a:lnSpc>
                        <a:spcAft>
                          <a:spcPts val="0"/>
                        </a:spcAft>
                      </a:pPr>
                      <a:r>
                        <a:rPr lang="fa-IR" sz="2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توانمندی سازی سرمایه های انسانی</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59</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gridSpan="2">
                  <a:txBody>
                    <a:bodyPr/>
                    <a:lstStyle/>
                    <a:p>
                      <a:pPr algn="ctr" rtl="1">
                        <a:lnSpc>
                          <a:spcPct val="107000"/>
                        </a:lnSpc>
                        <a:spcAft>
                          <a:spcPts val="0"/>
                        </a:spcAft>
                      </a:pPr>
                      <a:r>
                        <a:rPr lang="fa-IR" sz="1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34100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hMerge="1">
                  <a:txBody>
                    <a:bodyPr/>
                    <a:lstStyle/>
                    <a:p>
                      <a:endParaRPr lang="en-US"/>
                    </a:p>
                  </a:txBody>
                  <a:tcPr/>
                </a:tc>
                <a:extLst>
                  <a:ext uri="{0D108BD9-81ED-4DB2-BD59-A6C34878D82A}">
                    <a16:rowId xmlns:a16="http://schemas.microsoft.com/office/drawing/2014/main" val="10009"/>
                  </a:ext>
                </a:extLst>
              </a:tr>
              <a:tr h="384877">
                <a:tc gridSpan="2">
                  <a:txBody>
                    <a:bodyPr/>
                    <a:lstStyle/>
                    <a:p>
                      <a:pPr algn="ctr" rtl="1">
                        <a:lnSpc>
                          <a:spcPct val="107000"/>
                        </a:lnSpc>
                        <a:spcAft>
                          <a:spcPts val="0"/>
                        </a:spcAft>
                      </a:pPr>
                      <a:r>
                        <a:rPr lang="fa-IR" sz="1800" b="1">
                          <a:solidFill>
                            <a:srgbClr val="000000"/>
                          </a:solidFill>
                          <a:effectLst/>
                          <a:latin typeface="B Nazanin" panose="00000400000000000000" pitchFamily="2" charset="-78"/>
                          <a:ea typeface="Times New Roman" panose="02020603050405020304" pitchFamily="18" charset="0"/>
                          <a:cs typeface="Arial" panose="020B0604020202020204" pitchFamily="34" charset="0"/>
                        </a:rPr>
                        <a:t>جمع</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952</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2306300</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r" rtl="1">
                        <a:lnSpc>
                          <a:spcPct val="107000"/>
                        </a:lnSpc>
                        <a:spcAft>
                          <a:spcPts val="800"/>
                        </a:spcAft>
                      </a:pPr>
                      <a:r>
                        <a:rPr lang="en-US" sz="1100" dirty="0">
                          <a:effectLst/>
                          <a:latin typeface="B Nazanin" panose="00000400000000000000" pitchFamily="2" charset="-78"/>
                          <a:ea typeface="Calibri" panose="020F0502020204030204" pitchFamily="34" charset="0"/>
                          <a:cs typeface="B Nazanin" panose="00000400000000000000" pitchFamily="2" charset="-78"/>
                        </a:rPr>
                        <a:t> </a:t>
                      </a:r>
                    </a:p>
                  </a:txBody>
                  <a:tcPr marL="0" marR="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a:noFill/>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24925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838" y="0"/>
            <a:ext cx="2190161" cy="6858000"/>
          </a:xfrm>
        </p:spPr>
        <p:txBody>
          <a:bodyPr>
            <a:normAutofit/>
          </a:bodyPr>
          <a:lstStyle/>
          <a:p>
            <a:pPr algn="ctr" rtl="1"/>
            <a:r>
              <a:rPr lang="fa-IR" sz="3600" b="1" dirty="0">
                <a:solidFill>
                  <a:srgbClr val="FF0000"/>
                </a:solidFill>
                <a:cs typeface="B Nazanin" panose="00000400000000000000" pitchFamily="2" charset="-78"/>
              </a:rPr>
              <a:t>بسته کنترل و ذخیره  منابع ابی و ارتقای بهره وری مصرف</a:t>
            </a:r>
            <a:endParaRPr lang="en-US" sz="36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6392954"/>
              </p:ext>
            </p:extLst>
          </p:nvPr>
        </p:nvGraphicFramePr>
        <p:xfrm>
          <a:off x="0" y="-6"/>
          <a:ext cx="10067827" cy="6858005"/>
        </p:xfrm>
        <a:graphic>
          <a:graphicData uri="http://schemas.openxmlformats.org/drawingml/2006/table">
            <a:tbl>
              <a:tblPr rtl="1" firstRow="1" firstCol="1" bandRow="1"/>
              <a:tblGrid>
                <a:gridCol w="1722172">
                  <a:extLst>
                    <a:ext uri="{9D8B030D-6E8A-4147-A177-3AD203B41FA5}">
                      <a16:colId xmlns:a16="http://schemas.microsoft.com/office/drawing/2014/main" val="20000"/>
                    </a:ext>
                  </a:extLst>
                </a:gridCol>
                <a:gridCol w="3170984">
                  <a:extLst>
                    <a:ext uri="{9D8B030D-6E8A-4147-A177-3AD203B41FA5}">
                      <a16:colId xmlns:a16="http://schemas.microsoft.com/office/drawing/2014/main" val="20001"/>
                    </a:ext>
                  </a:extLst>
                </a:gridCol>
                <a:gridCol w="933357">
                  <a:extLst>
                    <a:ext uri="{9D8B030D-6E8A-4147-A177-3AD203B41FA5}">
                      <a16:colId xmlns:a16="http://schemas.microsoft.com/office/drawing/2014/main" val="20002"/>
                    </a:ext>
                  </a:extLst>
                </a:gridCol>
                <a:gridCol w="452747">
                  <a:extLst>
                    <a:ext uri="{9D8B030D-6E8A-4147-A177-3AD203B41FA5}">
                      <a16:colId xmlns:a16="http://schemas.microsoft.com/office/drawing/2014/main" val="20003"/>
                    </a:ext>
                  </a:extLst>
                </a:gridCol>
                <a:gridCol w="452747">
                  <a:extLst>
                    <a:ext uri="{9D8B030D-6E8A-4147-A177-3AD203B41FA5}">
                      <a16:colId xmlns:a16="http://schemas.microsoft.com/office/drawing/2014/main" val="20004"/>
                    </a:ext>
                  </a:extLst>
                </a:gridCol>
                <a:gridCol w="452167">
                  <a:extLst>
                    <a:ext uri="{9D8B030D-6E8A-4147-A177-3AD203B41FA5}">
                      <a16:colId xmlns:a16="http://schemas.microsoft.com/office/drawing/2014/main" val="20005"/>
                    </a:ext>
                  </a:extLst>
                </a:gridCol>
                <a:gridCol w="741229">
                  <a:extLst>
                    <a:ext uri="{9D8B030D-6E8A-4147-A177-3AD203B41FA5}">
                      <a16:colId xmlns:a16="http://schemas.microsoft.com/office/drawing/2014/main" val="20006"/>
                    </a:ext>
                  </a:extLst>
                </a:gridCol>
                <a:gridCol w="736196">
                  <a:extLst>
                    <a:ext uri="{9D8B030D-6E8A-4147-A177-3AD203B41FA5}">
                      <a16:colId xmlns:a16="http://schemas.microsoft.com/office/drawing/2014/main" val="20007"/>
                    </a:ext>
                  </a:extLst>
                </a:gridCol>
                <a:gridCol w="1406228">
                  <a:extLst>
                    <a:ext uri="{9D8B030D-6E8A-4147-A177-3AD203B41FA5}">
                      <a16:colId xmlns:a16="http://schemas.microsoft.com/office/drawing/2014/main" val="20008"/>
                    </a:ext>
                  </a:extLst>
                </a:gridCol>
              </a:tblGrid>
              <a:tr h="1265168">
                <a:tc>
                  <a:txBody>
                    <a:bodyPr/>
                    <a:lstStyle/>
                    <a:p>
                      <a:pPr algn="ctr" rtl="0">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ها</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اقدامات / پروژه</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متولی</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اولویت</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پروژه های قابل اجرا</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اشتغال مستقیم مورد انتظار</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پیش بینی اعتبار (میلیون ریال)</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حوزه های فضایی هدف</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سکونت گاه ها</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790887">
                <a:tc rowSpan="7">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کنترل و ذخیره  منابع ابی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سرمایه‌گذاری براي تجميع آب در استخرهای </a:t>
                      </a:r>
                      <a:r>
                        <a:rPr lang="en-US" sz="1600" b="1" dirty="0" err="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pvc</a:t>
                      </a: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با ارائه تسهيلات ارزان به وِيژه براي چشمه‌های دائمی و قنات‌های پر آب</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و تسهیلات بانکی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48</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120000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اميرلو / امام کهريز /سراب/ بصرک / اردهين / پنبه زبان / غلام ويس</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789552">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کنترل و تجميع آب‌هاي سطحي و روان آب‌ها در بخش جنوبي منظومه با قابليت آبخوان‌داري</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منابع طبیعی / اب منطقه ای / جهاد کشاورزی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200">
                        <a:effectLst/>
                        <a:latin typeface="Calibri" panose="020F0502020204030204" pitchFamily="34" charset="0"/>
                        <a:cs typeface="Arial" panose="020B0604020202020204" pitchFamily="34" charset="0"/>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20000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غلام ويس /گل تپه /اميرلو/سرشبار</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589228">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تعمير و بازسازي قنات ها</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9933FF"/>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اب روستایی / جهاد کشاورزی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200">
                        <a:effectLst/>
                        <a:latin typeface="Calibri" panose="020F0502020204030204" pitchFamily="34" charset="0"/>
                        <a:cs typeface="Arial" panose="020B0604020202020204" pitchFamily="34" charset="0"/>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6000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 تاکید بر سرشبار</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789552">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کانال‌کشي بين مزارع با قنات و چشمه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جهادکشاورزی با مشارکت اهالی</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200">
                        <a:effectLst/>
                        <a:latin typeface="Calibri" panose="020F0502020204030204" pitchFamily="34" charset="0"/>
                        <a:cs typeface="Arial" panose="020B0604020202020204" pitchFamily="34" charset="0"/>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12000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اغوزلو / قشقجه /قياس کندي/سراب</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789552">
                <a:tc vMerge="1">
                  <a:txBody>
                    <a:bodyPr/>
                    <a:lstStyle/>
                    <a:p>
                      <a:endParaRPr lang="en-US"/>
                    </a:p>
                  </a:txBody>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ایجاد بندهای کوچک</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جهادکشاورزی با مشارکت اهالی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6000</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B2</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اغوزلو</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789552">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کارخانه تولید ورق های استخر ممبران</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و تسهیلات بانکی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25</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250000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0">
                        <a:lnSpc>
                          <a:spcPct val="107000"/>
                        </a:lnSpc>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زرین رود</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054514">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جهت‌دهي بخشي از اعتبارات دهياري‌ها از محل ارزش‌افزوده به زيرساخت‌هاي کنترل و ذخیره منابع اب های سطحی روستا به جاي رويکرد کالبدي</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7CAAC"/>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سازمان مدیریت با مشارکت اهالی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200">
                        <a:effectLst/>
                        <a:latin typeface="Calibri" panose="020F0502020204030204" pitchFamily="34" charset="0"/>
                        <a:cs typeface="Arial" panose="020B0604020202020204" pitchFamily="34" charset="0"/>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200">
                        <a:effectLst/>
                        <a:latin typeface="Calibri" panose="020F0502020204030204" pitchFamily="34" charset="0"/>
                        <a:cs typeface="Arial" panose="020B0604020202020204" pitchFamily="34" charset="0"/>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همه حوزه ها</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همه روستاهای دارای ظرفیت</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34348" marR="343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10121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7828981"/>
              </p:ext>
            </p:extLst>
          </p:nvPr>
        </p:nvGraphicFramePr>
        <p:xfrm>
          <a:off x="-4" y="-2"/>
          <a:ext cx="12192003" cy="6904322"/>
        </p:xfrm>
        <a:graphic>
          <a:graphicData uri="http://schemas.openxmlformats.org/drawingml/2006/table">
            <a:tbl>
              <a:tblPr rtl="1" firstRow="1" firstCol="1" bandRow="1"/>
              <a:tblGrid>
                <a:gridCol w="1430214">
                  <a:extLst>
                    <a:ext uri="{9D8B030D-6E8A-4147-A177-3AD203B41FA5}">
                      <a16:colId xmlns:a16="http://schemas.microsoft.com/office/drawing/2014/main" val="20000"/>
                    </a:ext>
                  </a:extLst>
                </a:gridCol>
                <a:gridCol w="4023388">
                  <a:extLst>
                    <a:ext uri="{9D8B030D-6E8A-4147-A177-3AD203B41FA5}">
                      <a16:colId xmlns:a16="http://schemas.microsoft.com/office/drawing/2014/main" val="20001"/>
                    </a:ext>
                  </a:extLst>
                </a:gridCol>
                <a:gridCol w="1040259">
                  <a:extLst>
                    <a:ext uri="{9D8B030D-6E8A-4147-A177-3AD203B41FA5}">
                      <a16:colId xmlns:a16="http://schemas.microsoft.com/office/drawing/2014/main" val="20002"/>
                    </a:ext>
                  </a:extLst>
                </a:gridCol>
                <a:gridCol w="504604">
                  <a:extLst>
                    <a:ext uri="{9D8B030D-6E8A-4147-A177-3AD203B41FA5}">
                      <a16:colId xmlns:a16="http://schemas.microsoft.com/office/drawing/2014/main" val="20003"/>
                    </a:ext>
                  </a:extLst>
                </a:gridCol>
                <a:gridCol w="504604">
                  <a:extLst>
                    <a:ext uri="{9D8B030D-6E8A-4147-A177-3AD203B41FA5}">
                      <a16:colId xmlns:a16="http://schemas.microsoft.com/office/drawing/2014/main" val="20004"/>
                    </a:ext>
                  </a:extLst>
                </a:gridCol>
                <a:gridCol w="503957">
                  <a:extLst>
                    <a:ext uri="{9D8B030D-6E8A-4147-A177-3AD203B41FA5}">
                      <a16:colId xmlns:a16="http://schemas.microsoft.com/office/drawing/2014/main" val="20005"/>
                    </a:ext>
                  </a:extLst>
                </a:gridCol>
                <a:gridCol w="653982">
                  <a:extLst>
                    <a:ext uri="{9D8B030D-6E8A-4147-A177-3AD203B41FA5}">
                      <a16:colId xmlns:a16="http://schemas.microsoft.com/office/drawing/2014/main" val="20006"/>
                    </a:ext>
                  </a:extLst>
                </a:gridCol>
                <a:gridCol w="1139483">
                  <a:extLst>
                    <a:ext uri="{9D8B030D-6E8A-4147-A177-3AD203B41FA5}">
                      <a16:colId xmlns:a16="http://schemas.microsoft.com/office/drawing/2014/main" val="20007"/>
                    </a:ext>
                  </a:extLst>
                </a:gridCol>
                <a:gridCol w="2391512">
                  <a:extLst>
                    <a:ext uri="{9D8B030D-6E8A-4147-A177-3AD203B41FA5}">
                      <a16:colId xmlns:a16="http://schemas.microsoft.com/office/drawing/2014/main" val="20008"/>
                    </a:ext>
                  </a:extLst>
                </a:gridCol>
              </a:tblGrid>
              <a:tr h="866810">
                <a:tc rowSpan="6">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ارتقای بهره وری و مصرف بهینه منابع ابی</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تصويب و پيگيري اجراي مدل اجرا پذیر الگوي بهينه کشت ناحيه يا مجموع روستاهاي همسان برای کاهش مصرف آب و افزایش بهره‌وری</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جهادکشاورزی/ اب منطقه ای</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rtl="1"/>
                      <a:endParaRPr lang="en-US" sz="800">
                        <a:effectLst/>
                        <a:latin typeface="Calibri" panose="020F0502020204030204" pitchFamily="34" charset="0"/>
                        <a:cs typeface="Arial" panose="020B0604020202020204" pitchFamily="34" charset="0"/>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en-US"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r>
                        <a:rPr lang="fa-IR"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توزلو،بزين،كهلا،غلام ويس، محمدخلج، حي، قشقجه، اميرلو،اردهين، بصرك</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650107">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نصب کنتور بر تمام چاه های عمیق و نیمه عمیق</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اب منطقه ای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200">
                        <a:effectLst/>
                        <a:latin typeface="Calibri" panose="020F0502020204030204" pitchFamily="34" charset="0"/>
                        <a:cs typeface="Arial" panose="020B0604020202020204" pitchFamily="34" charset="0"/>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توزلو،بزين،كهلا،غلام ويس، محمدخلج، حي، قشقجه، اميرلو،اردهين، بصرك</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433404">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محدود نمودن چاه های غیرمجاز</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7CAAC"/>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اب منطقه ای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200">
                        <a:effectLst/>
                        <a:latin typeface="Calibri" panose="020F0502020204030204" pitchFamily="34" charset="0"/>
                        <a:cs typeface="Arial" panose="020B0604020202020204" pitchFamily="34" charset="0"/>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200">
                        <a:effectLst/>
                        <a:latin typeface="Calibri" panose="020F0502020204030204" pitchFamily="34" charset="0"/>
                        <a:cs typeface="Arial" panose="020B0604020202020204" pitchFamily="34" charset="0"/>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200">
                        <a:effectLst/>
                        <a:latin typeface="Calibri" panose="020F0502020204030204" pitchFamily="34" charset="0"/>
                        <a:cs typeface="Arial" panose="020B0604020202020204" pitchFamily="34" charset="0"/>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دارای چاه های غیرمجاز</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433404">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پیگیری امکان اخذ عوارض از مصارف ناسازگار با الگوی بهینه کشت</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7CAAC"/>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جهادکشاورزی/ اب منطقه ای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200">
                        <a:effectLst/>
                        <a:latin typeface="Calibri" panose="020F0502020204030204" pitchFamily="34" charset="0"/>
                        <a:cs typeface="Arial" panose="020B0604020202020204" pitchFamily="34" charset="0"/>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200">
                        <a:effectLst/>
                        <a:latin typeface="Calibri" panose="020F0502020204030204" pitchFamily="34" charset="0"/>
                        <a:cs typeface="Arial" panose="020B0604020202020204" pitchFamily="34" charset="0"/>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 دارای منابع آب های عمیق و نیمه عمیق</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433404">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گلخانه در زمین های ابی</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45</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150000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دارای منابع اب های عمیق و نیمه عمیق</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433404">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استفاده از سامانه های نوین آبیاری به ویژه توسعه کشت زراعی از طريق تیپ</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 / تسهیلات بانکی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6000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واقع در ناحیه</a:t>
                      </a:r>
                      <a:r>
                        <a:rPr lang="en-US"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650107">
                <a:tc rowSpan="7">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کشت های جایگزین و با درامد پایدارتر (طرح های کوچک مقیاس) و تخریب کمتر</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C99FF"/>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تهیه الگوی بهینه کشت قابل اجرا و نظارت</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7CAAC"/>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 دارای منابع آب های عمیق و نیمه عمیق و سطحی دایمی</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650107">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کاشت زغفران</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 جهاد / بانک</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اردهين/ غلام ويس/ ارقين بلاغ/ اميرلو/ شهيداباد/ داشبلاغ/ قجور</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r h="433404">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گلستان گل محمدي با کارکرد مکمل گردشگری</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 جهاد / بانک</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B2</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200">
                        <a:effectLst/>
                        <a:latin typeface="Calibri" panose="020F0502020204030204" pitchFamily="34" charset="0"/>
                        <a:cs typeface="Arial" panose="020B0604020202020204" pitchFamily="34" charset="0"/>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433404">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کاشت سير</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 جهاد / بانک</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1600</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پنبه زبان/ قشقجه/ اميرلو/ ارقين بلاغ</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9"/>
                  </a:ext>
                </a:extLst>
              </a:tr>
              <a:tr h="407914">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کاشت گياهان دارويي</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 جهاد / بانک</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4000</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C1</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قجور</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407914">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توليد بذرمادر</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 جهاد / بانک</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کهلا / ياستي بولاغ</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1"/>
                  </a:ext>
                </a:extLst>
              </a:tr>
              <a:tr h="407914">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احداث باغات پسته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 جهاد / بانک</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زاغه لو/آغوزلو</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216703">
                <a:tc gridSpan="3">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hMerge="1">
                  <a:txBody>
                    <a:bodyPr/>
                    <a:lstStyle/>
                    <a:p>
                      <a:endParaRPr lang="en-US"/>
                    </a:p>
                  </a:txBody>
                  <a:tcPr/>
                </a:tc>
                <a:tc h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167</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214</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585300</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dirty="0">
                        <a:effectLst/>
                        <a:latin typeface="B Nazanin" panose="00000400000000000000" pitchFamily="2" charset="-78"/>
                        <a:ea typeface="Calibri" panose="020F0502020204030204" pitchFamily="34" charset="0"/>
                        <a:cs typeface="B Nazanin" panose="00000400000000000000" pitchFamily="2" charset="-78"/>
                      </a:endParaRPr>
                    </a:p>
                  </a:txBody>
                  <a:tcPr marL="58281" marR="5828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670563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0059" y="0"/>
            <a:ext cx="1831942" cy="6683604"/>
          </a:xfrm>
        </p:spPr>
        <p:txBody>
          <a:bodyPr>
            <a:normAutofit/>
          </a:bodyPr>
          <a:lstStyle/>
          <a:p>
            <a:pPr algn="ctr" rtl="1"/>
            <a:r>
              <a:rPr lang="fa-IR" sz="3200" b="1" dirty="0">
                <a:solidFill>
                  <a:srgbClr val="FF0000"/>
                </a:solidFill>
                <a:cs typeface="B Nazanin" panose="00000400000000000000" pitchFamily="2" charset="-78"/>
              </a:rPr>
              <a:t>بسته ارتقای بهره وری دام و طیور و توسعه کمی (طرح های کوچک و متوسط مقیاس)</a:t>
            </a:r>
            <a:endParaRPr lang="en-US" sz="32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236847"/>
              </p:ext>
            </p:extLst>
          </p:nvPr>
        </p:nvGraphicFramePr>
        <p:xfrm>
          <a:off x="0" y="-8"/>
          <a:ext cx="10360059" cy="6871970"/>
        </p:xfrm>
        <a:graphic>
          <a:graphicData uri="http://schemas.openxmlformats.org/drawingml/2006/table">
            <a:tbl>
              <a:tblPr rtl="1" firstRow="1" firstCol="1" bandRow="1"/>
              <a:tblGrid>
                <a:gridCol w="878434">
                  <a:extLst>
                    <a:ext uri="{9D8B030D-6E8A-4147-A177-3AD203B41FA5}">
                      <a16:colId xmlns:a16="http://schemas.microsoft.com/office/drawing/2014/main" val="20000"/>
                    </a:ext>
                  </a:extLst>
                </a:gridCol>
                <a:gridCol w="3778409">
                  <a:extLst>
                    <a:ext uri="{9D8B030D-6E8A-4147-A177-3AD203B41FA5}">
                      <a16:colId xmlns:a16="http://schemas.microsoft.com/office/drawing/2014/main" val="20001"/>
                    </a:ext>
                  </a:extLst>
                </a:gridCol>
                <a:gridCol w="1392858">
                  <a:extLst>
                    <a:ext uri="{9D8B030D-6E8A-4147-A177-3AD203B41FA5}">
                      <a16:colId xmlns:a16="http://schemas.microsoft.com/office/drawing/2014/main" val="20002"/>
                    </a:ext>
                  </a:extLst>
                </a:gridCol>
                <a:gridCol w="318560">
                  <a:extLst>
                    <a:ext uri="{9D8B030D-6E8A-4147-A177-3AD203B41FA5}">
                      <a16:colId xmlns:a16="http://schemas.microsoft.com/office/drawing/2014/main" val="20003"/>
                    </a:ext>
                  </a:extLst>
                </a:gridCol>
                <a:gridCol w="352968">
                  <a:extLst>
                    <a:ext uri="{9D8B030D-6E8A-4147-A177-3AD203B41FA5}">
                      <a16:colId xmlns:a16="http://schemas.microsoft.com/office/drawing/2014/main" val="20004"/>
                    </a:ext>
                  </a:extLst>
                </a:gridCol>
                <a:gridCol w="454408">
                  <a:extLst>
                    <a:ext uri="{9D8B030D-6E8A-4147-A177-3AD203B41FA5}">
                      <a16:colId xmlns:a16="http://schemas.microsoft.com/office/drawing/2014/main" val="20005"/>
                    </a:ext>
                  </a:extLst>
                </a:gridCol>
                <a:gridCol w="600342">
                  <a:extLst>
                    <a:ext uri="{9D8B030D-6E8A-4147-A177-3AD203B41FA5}">
                      <a16:colId xmlns:a16="http://schemas.microsoft.com/office/drawing/2014/main" val="20006"/>
                    </a:ext>
                  </a:extLst>
                </a:gridCol>
                <a:gridCol w="1292040">
                  <a:extLst>
                    <a:ext uri="{9D8B030D-6E8A-4147-A177-3AD203B41FA5}">
                      <a16:colId xmlns:a16="http://schemas.microsoft.com/office/drawing/2014/main" val="20007"/>
                    </a:ext>
                  </a:extLst>
                </a:gridCol>
                <a:gridCol w="1292040">
                  <a:extLst>
                    <a:ext uri="{9D8B030D-6E8A-4147-A177-3AD203B41FA5}">
                      <a16:colId xmlns:a16="http://schemas.microsoft.com/office/drawing/2014/main" val="20008"/>
                    </a:ext>
                  </a:extLst>
                </a:gridCol>
              </a:tblGrid>
              <a:tr h="845807">
                <a:tc>
                  <a:txBody>
                    <a:bodyPr/>
                    <a:lstStyle/>
                    <a:p>
                      <a:pPr rtl="1"/>
                      <a:endParaRPr lang="en-US" sz="1400" b="1" dirty="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اقدامات / پروژه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متولی</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اولویت</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پروژه های قابل اجرا</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اشتغال مستقیم مورد انتظار</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پیش بینی اعتبار (میلیون ریال)</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حوزه های فضایی هدف</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سکونت گاه ها</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663906">
                <a:tc rowSpan="11">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ارتقای بهره وری دام سبک</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بازبيني سياست ترويجي جهاد با تأکيد بر اثربخشي آن براي بهره‌بردار نهايي و اولويت دادن به دام در برنامه‌هاي ترويجي</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7CAAC"/>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rowSpan="10">
                  <a:txBody>
                    <a:bodyPr/>
                    <a:lstStyle/>
                    <a:p>
                      <a:pPr algn="ctr" rtl="1">
                        <a:lnSpc>
                          <a:spcPct val="107000"/>
                        </a:lnSpc>
                        <a:spcAft>
                          <a:spcPts val="0"/>
                        </a:spcAft>
                      </a:pPr>
                      <a:r>
                        <a:rPr lang="fa-IR"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همه حوزه ها به ویژه </a:t>
                      </a:r>
                      <a:r>
                        <a:rPr lang="en-US"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r>
                        <a:rPr lang="fa-IR"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r>
                        <a:rPr lang="en-US"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C1</a:t>
                      </a:r>
                      <a:r>
                        <a:rPr lang="fa-IR"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rowSpan="10">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همه روستاهای منظومه با اولویت روستاهای با دام بیشتر</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442606">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مطالعه و تصویب اجرای طرح ارتقای بهره وری دام در سطح تمام منظومه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05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07486">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اصلاح نژاد دام سنگین به نژاد سمینتال با تلقیح ژن سیمنتال</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 / قرارگاه پیشرفت و آبادانی سپاه / مشارکت اهالی</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507486">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آمیخته گری تجاری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 / قرارگاه پیشرفت و آبادانی سپاه / مشارکت اهالی</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05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05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76646">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اصلاح نژاد دام های سبک به چند قلوزا و دارای سازگار با محیط</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 / قرارگاه پیشرفت و آبادانی سپاه / مشارکت اهالی / تسهیلات بانکی</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76646">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تسهیلات بهسازی فضای بهداشتی برای نگهداشت دام</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 / قرارگاه پیشرفت و آبادانی سپاه / مشارکت اهالی / تسهیلات بانکی</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050" dirty="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20000</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507486">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تغذیه تکمیلی بره شیر خوار</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 / قرارگاه پیشرفت و آبادانی سپاه / مشارکت اهالی</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dirty="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507486">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های به روز در نحوه ارتقا دانش دامداری توسط خبرگان دامداری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 / قرارگاه پیشرفت و آبادانی سپاه / مشارکت اهالی</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050" dirty="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800</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507486">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کنترل بیمارهای و کاهش مرگ و میر قابل توجه دام در روستا</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 / قرارگاه پیشرفت و آبادانی سپاه / مشارکت اهالی</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800</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676646">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تبدیل گله های بزرگ در هر روستا به دامداری صنعتی با تعريف وام صنعتي سازي به جاي توسعه دام سبک</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 / قرارگاه پیشرفت و آبادانی سپاه / مشارکت اهالی / تسهیلات بانکی</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050">
                        <a:effectLst/>
                        <a:latin typeface="Calibri" panose="020F0502020204030204" pitchFamily="34" charset="0"/>
                        <a:cs typeface="Arial" panose="020B0604020202020204" pitchFamily="34" charset="0"/>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1500</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38324">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ایجاد دامپزشکی و داروخانه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 بخش خصوصی</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107000"/>
                        </a:lnSpc>
                        <a:spcAft>
                          <a:spcPts val="0"/>
                        </a:spcAft>
                      </a:pPr>
                      <a:r>
                        <a:rPr lang="en-US" sz="10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 </a:t>
                      </a:r>
                      <a:r>
                        <a:rPr lang="fa-IR" sz="10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مرکز</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زرین رود</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35880" marR="358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63336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13313285"/>
              </p:ext>
            </p:extLst>
          </p:nvPr>
        </p:nvGraphicFramePr>
        <p:xfrm>
          <a:off x="1" y="0"/>
          <a:ext cx="12191998" cy="6857999"/>
        </p:xfrm>
        <a:graphic>
          <a:graphicData uri="http://schemas.openxmlformats.org/drawingml/2006/table">
            <a:tbl>
              <a:tblPr rtl="1" firstRow="1" firstCol="1" bandRow="1"/>
              <a:tblGrid>
                <a:gridCol w="1584959">
                  <a:extLst>
                    <a:ext uri="{9D8B030D-6E8A-4147-A177-3AD203B41FA5}">
                      <a16:colId xmlns:a16="http://schemas.microsoft.com/office/drawing/2014/main" val="20000"/>
                    </a:ext>
                  </a:extLst>
                </a:gridCol>
                <a:gridCol w="4037715">
                  <a:extLst>
                    <a:ext uri="{9D8B030D-6E8A-4147-A177-3AD203B41FA5}">
                      <a16:colId xmlns:a16="http://schemas.microsoft.com/office/drawing/2014/main" val="20001"/>
                    </a:ext>
                  </a:extLst>
                </a:gridCol>
                <a:gridCol w="1496774">
                  <a:extLst>
                    <a:ext uri="{9D8B030D-6E8A-4147-A177-3AD203B41FA5}">
                      <a16:colId xmlns:a16="http://schemas.microsoft.com/office/drawing/2014/main" val="20002"/>
                    </a:ext>
                  </a:extLst>
                </a:gridCol>
                <a:gridCol w="374890">
                  <a:extLst>
                    <a:ext uri="{9D8B030D-6E8A-4147-A177-3AD203B41FA5}">
                      <a16:colId xmlns:a16="http://schemas.microsoft.com/office/drawing/2014/main" val="20003"/>
                    </a:ext>
                  </a:extLst>
                </a:gridCol>
                <a:gridCol w="415383">
                  <a:extLst>
                    <a:ext uri="{9D8B030D-6E8A-4147-A177-3AD203B41FA5}">
                      <a16:colId xmlns:a16="http://schemas.microsoft.com/office/drawing/2014/main" val="20004"/>
                    </a:ext>
                  </a:extLst>
                </a:gridCol>
                <a:gridCol w="534762">
                  <a:extLst>
                    <a:ext uri="{9D8B030D-6E8A-4147-A177-3AD203B41FA5}">
                      <a16:colId xmlns:a16="http://schemas.microsoft.com/office/drawing/2014/main" val="20005"/>
                    </a:ext>
                  </a:extLst>
                </a:gridCol>
                <a:gridCol w="706499">
                  <a:extLst>
                    <a:ext uri="{9D8B030D-6E8A-4147-A177-3AD203B41FA5}">
                      <a16:colId xmlns:a16="http://schemas.microsoft.com/office/drawing/2014/main" val="20006"/>
                    </a:ext>
                  </a:extLst>
                </a:gridCol>
                <a:gridCol w="1520508">
                  <a:extLst>
                    <a:ext uri="{9D8B030D-6E8A-4147-A177-3AD203B41FA5}">
                      <a16:colId xmlns:a16="http://schemas.microsoft.com/office/drawing/2014/main" val="20007"/>
                    </a:ext>
                  </a:extLst>
                </a:gridCol>
                <a:gridCol w="1520508">
                  <a:extLst>
                    <a:ext uri="{9D8B030D-6E8A-4147-A177-3AD203B41FA5}">
                      <a16:colId xmlns:a16="http://schemas.microsoft.com/office/drawing/2014/main" val="20008"/>
                    </a:ext>
                  </a:extLst>
                </a:gridCol>
              </a:tblGrid>
              <a:tr h="1987793">
                <a:tc rowSpan="9">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کمی دام (طرح های کوچک و متوسط مقیاس)</a:t>
                      </a:r>
                      <a:endParaRPr lang="en-US" sz="2400" b="1"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دام سبک اصلاح نژاد شده</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و ارگان های تسهیلات دهنده</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64</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32000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B2</a:t>
                      </a: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پنبه زبان/ سقرچين/ محمدخلج/ گل تپه/ اردهين/ بصرك/ شهيداباد/ اميرلو/ سرشبار/ قره محمد/ دربند/ حسام اباد/ زاغج/ زاغه لو/ سراب/ قجور</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496948">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دام سبک صنعتي</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و ارگان های تسهیلات دهنده</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حي /کهلا/ گل تپه / حسام آباد/ بزين</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347941">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دام سنگين صنعتي با نژاد دو رگ</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و ارگان های تسهیلات دهنده</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15000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حی / کهلا / بزین</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496948">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پرورش شتر مرغ</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و ارگان های تسهیلات دهنده</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6000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شهيد آباد/ بزين/ پيرمرزبان</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745422">
                <a:tc vMerge="1">
                  <a:txBody>
                    <a:bodyPr/>
                    <a:lstStyle/>
                    <a:p>
                      <a:endParaRPr lang="en-US"/>
                    </a:p>
                  </a:txBody>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پرورش ماهي در ذيل چشمه ها</a:t>
                      </a:r>
                      <a:endParaRPr lang="en-US" sz="2000" b="1">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و ارگان های تسهیلات دهنده</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قره كهريز/ ارقين بلاغ/ اميرلو/ بصرک/ امام كهريز/ دربند/ سراب</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496948">
                <a:tc vMerge="1">
                  <a:txBody>
                    <a:bodyPr/>
                    <a:lstStyle/>
                    <a:p>
                      <a:endParaRPr lang="en-US"/>
                    </a:p>
                  </a:txBody>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پرورش ماهي در استخرهاي دومنظوره</a:t>
                      </a:r>
                      <a:endParaRPr lang="en-US" sz="2000" b="1">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و ارگان های تسهیلات دهنده</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بزين / کهلا / حی / غلام ویس</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347941">
                <a:tc vMerge="1">
                  <a:txBody>
                    <a:bodyPr/>
                    <a:lstStyle/>
                    <a:p>
                      <a:endParaRPr lang="en-US"/>
                    </a:p>
                  </a:txBody>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دستگاه جوجه کشي</a:t>
                      </a:r>
                      <a:endParaRPr lang="en-US" sz="2000" b="1">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و ارگان های تسهیلات دهنده</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اميرلو</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993896">
                <a:tc vMerge="1">
                  <a:txBody>
                    <a:bodyPr/>
                    <a:lstStyle/>
                    <a:p>
                      <a:endParaRPr lang="en-US"/>
                    </a:p>
                  </a:txBody>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فعاليت هاي زنبورداري</a:t>
                      </a:r>
                      <a:endParaRPr lang="en-US" sz="2000" b="1">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و ارگان های تسهیلات دهنده</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11</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2200</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107000"/>
                        </a:lnSpc>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اغوزلو/ کهلا/ امام کهريز/ حي/ بزين/ پنبه زبان/ بصرك/ اميرلو/ دربند/ زاغه لو/ سرشبار</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r h="496948">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راه‌اندازي مجدد واحدهاي دامداري تعطيل شده</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و ارگان های تسهیلات دهنده</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0">
                        <a:lnSpc>
                          <a:spcPct val="107000"/>
                        </a:lnSpc>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ارقين بلاغ</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447214">
                <a:tc>
                  <a:txBody>
                    <a:bodyPr/>
                    <a:lstStyle/>
                    <a:p>
                      <a:pPr rtl="1"/>
                      <a:endParaRPr lang="en-US" sz="1000">
                        <a:effectLst/>
                        <a:latin typeface="Calibri" panose="020F0502020204030204" pitchFamily="34" charset="0"/>
                        <a:cs typeface="Arial" panose="020B0604020202020204" pitchFamily="34" charset="0"/>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272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185</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203000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dirty="0">
                        <a:effectLst/>
                        <a:latin typeface="Calibri" panose="020F0502020204030204" pitchFamily="34" charset="0"/>
                        <a:cs typeface="Arial" panose="020B0604020202020204" pitchFamily="34" charset="0"/>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dirty="0">
                        <a:effectLst/>
                        <a:latin typeface="Calibri" panose="020F0502020204030204" pitchFamily="34" charset="0"/>
                        <a:cs typeface="Arial" panose="020B0604020202020204" pitchFamily="34" charset="0"/>
                      </a:endParaRPr>
                    </a:p>
                  </a:txBody>
                  <a:tcPr marL="67776" marR="67776"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05181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6300" y="1"/>
            <a:ext cx="1605699" cy="6858000"/>
          </a:xfrm>
        </p:spPr>
        <p:txBody>
          <a:bodyPr>
            <a:normAutofit/>
          </a:bodyPr>
          <a:lstStyle/>
          <a:p>
            <a:pPr algn="ctr" rtl="1"/>
            <a:r>
              <a:rPr lang="fa-IR" sz="2800" b="1" dirty="0">
                <a:solidFill>
                  <a:srgbClr val="FF0000"/>
                </a:solidFill>
                <a:cs typeface="B Nazanin" panose="00000400000000000000" pitchFamily="2" charset="-78"/>
              </a:rPr>
              <a:t>بسته گردشگری و توسعه صنایع دستی</a:t>
            </a:r>
            <a:endParaRPr lang="en-US" sz="28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6108628"/>
              </p:ext>
            </p:extLst>
          </p:nvPr>
        </p:nvGraphicFramePr>
        <p:xfrm>
          <a:off x="0" y="0"/>
          <a:ext cx="10699423" cy="6858000"/>
        </p:xfrm>
        <a:graphic>
          <a:graphicData uri="http://schemas.openxmlformats.org/drawingml/2006/table">
            <a:tbl>
              <a:tblPr rtl="1" firstRow="1" firstCol="1" bandRow="1"/>
              <a:tblGrid>
                <a:gridCol w="2777014">
                  <a:extLst>
                    <a:ext uri="{9D8B030D-6E8A-4147-A177-3AD203B41FA5}">
                      <a16:colId xmlns:a16="http://schemas.microsoft.com/office/drawing/2014/main" val="20000"/>
                    </a:ext>
                  </a:extLst>
                </a:gridCol>
                <a:gridCol w="2777014">
                  <a:extLst>
                    <a:ext uri="{9D8B030D-6E8A-4147-A177-3AD203B41FA5}">
                      <a16:colId xmlns:a16="http://schemas.microsoft.com/office/drawing/2014/main" val="20001"/>
                    </a:ext>
                  </a:extLst>
                </a:gridCol>
                <a:gridCol w="1018448">
                  <a:extLst>
                    <a:ext uri="{9D8B030D-6E8A-4147-A177-3AD203B41FA5}">
                      <a16:colId xmlns:a16="http://schemas.microsoft.com/office/drawing/2014/main" val="20002"/>
                    </a:ext>
                  </a:extLst>
                </a:gridCol>
                <a:gridCol w="333196">
                  <a:extLst>
                    <a:ext uri="{9D8B030D-6E8A-4147-A177-3AD203B41FA5}">
                      <a16:colId xmlns:a16="http://schemas.microsoft.com/office/drawing/2014/main" val="20003"/>
                    </a:ext>
                  </a:extLst>
                </a:gridCol>
                <a:gridCol w="370916">
                  <a:extLst>
                    <a:ext uri="{9D8B030D-6E8A-4147-A177-3AD203B41FA5}">
                      <a16:colId xmlns:a16="http://schemas.microsoft.com/office/drawing/2014/main" val="20004"/>
                    </a:ext>
                  </a:extLst>
                </a:gridCol>
                <a:gridCol w="413209">
                  <a:extLst>
                    <a:ext uri="{9D8B030D-6E8A-4147-A177-3AD203B41FA5}">
                      <a16:colId xmlns:a16="http://schemas.microsoft.com/office/drawing/2014/main" val="20005"/>
                    </a:ext>
                  </a:extLst>
                </a:gridCol>
                <a:gridCol w="796700">
                  <a:extLst>
                    <a:ext uri="{9D8B030D-6E8A-4147-A177-3AD203B41FA5}">
                      <a16:colId xmlns:a16="http://schemas.microsoft.com/office/drawing/2014/main" val="20006"/>
                    </a:ext>
                  </a:extLst>
                </a:gridCol>
                <a:gridCol w="1106463">
                  <a:extLst>
                    <a:ext uri="{9D8B030D-6E8A-4147-A177-3AD203B41FA5}">
                      <a16:colId xmlns:a16="http://schemas.microsoft.com/office/drawing/2014/main" val="20007"/>
                    </a:ext>
                  </a:extLst>
                </a:gridCol>
                <a:gridCol w="1106463">
                  <a:extLst>
                    <a:ext uri="{9D8B030D-6E8A-4147-A177-3AD203B41FA5}">
                      <a16:colId xmlns:a16="http://schemas.microsoft.com/office/drawing/2014/main" val="20008"/>
                    </a:ext>
                  </a:extLst>
                </a:gridCol>
              </a:tblGrid>
              <a:tr h="1186000">
                <a:tc>
                  <a:txBody>
                    <a:bodyPr/>
                    <a:lstStyle/>
                    <a:p>
                      <a:pPr rtl="1"/>
                      <a:endParaRPr lang="en-US" sz="900" dirty="0">
                        <a:effectLst/>
                        <a:latin typeface="Calibri" panose="020F0502020204030204" pitchFamily="34" charset="0"/>
                        <a:cs typeface="Arial" panose="020B0604020202020204" pitchFamily="34" charset="0"/>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اقدامات / پروژه</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متولی</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اولویت</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پروژه های قابل اجرا</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اشتغال مستقیم مورد انتظار</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پیش بینی اعتبار (میلیون ریال)</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حوزه های فضایی هدف</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سکونت گاه ها</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435634">
                <a:tc rowSpan="9">
                  <a:txBody>
                    <a:bodyPr/>
                    <a:lstStyle/>
                    <a:p>
                      <a:pPr rtl="1"/>
                      <a:endParaRPr lang="en-US" sz="900" dirty="0">
                        <a:effectLst/>
                        <a:latin typeface="Calibri" panose="020F0502020204030204" pitchFamily="34" charset="0"/>
                        <a:cs typeface="Arial" panose="020B0604020202020204" pitchFamily="34" charset="0"/>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جلب حمایت سرمایه گذار خصوصی در توسعه گردشگری تخصصی زرين غار</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7CAAC"/>
                    </a:solidFill>
                  </a:tcPr>
                </a:tc>
                <a:tc>
                  <a:txBody>
                    <a:bodyPr/>
                    <a:lstStyle/>
                    <a:p>
                      <a:pPr algn="ctr" rtl="1">
                        <a:lnSpc>
                          <a:spcPct val="107000"/>
                        </a:lnSpc>
                        <a:spcAft>
                          <a:spcPts val="0"/>
                        </a:spcAft>
                      </a:pPr>
                      <a:r>
                        <a:rPr lang="fa-IR"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فرمانداری /محیط زیست / منابع طبیعی / میراث فرهنگی </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a:effectLst/>
                        <a:latin typeface="Calibri" panose="020F0502020204030204" pitchFamily="34" charset="0"/>
                        <a:cs typeface="Arial" panose="020B0604020202020204" pitchFamily="34" charset="0"/>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زرین غار داشبلاغ - قیاسکندی</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زرین غار داشبلاغ</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774208">
                <a:tc vMerge="1">
                  <a:txBody>
                    <a:bodyPr/>
                    <a:lstStyle/>
                    <a:p>
                      <a:endParaRPr lang="en-US"/>
                    </a:p>
                  </a:txBody>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بهسازی جاده و  سایر امکانات حد فاصل بین زرین رود تا غار علی صدر برای استفاده از سریز گردشگر از غار علیصدر به غارهای کتله خور و زرین غار</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7CAAC"/>
                    </a:solidFill>
                  </a:tcPr>
                </a:tc>
                <a:tc>
                  <a:txBody>
                    <a:bodyPr/>
                    <a:lstStyle/>
                    <a:p>
                      <a:pPr algn="ctr" rtl="1">
                        <a:lnSpc>
                          <a:spcPct val="107000"/>
                        </a:lnSpc>
                        <a:spcAft>
                          <a:spcPts val="0"/>
                        </a:spcAft>
                      </a:pPr>
                      <a:r>
                        <a:rPr lang="fa-IR" sz="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اداره راه استان های همدان و زنجان</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100000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0">
                        <a:lnSpc>
                          <a:spcPct val="1070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حوزه   منظومه افشار</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غارهای کتله خور و زرین غار و روستاهای واقع در ناحیه </a:t>
                      </a:r>
                      <a:r>
                        <a:rPr lang="en-US"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M</a:t>
                      </a: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17770">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بوم گردی و اقامت گاههای گردشگری</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میراث / بخش خصوصی</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6000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107000"/>
                        </a:lnSpc>
                        <a:spcAft>
                          <a:spcPts val="0"/>
                        </a:spcAft>
                      </a:pPr>
                      <a:r>
                        <a:rPr lang="en-US"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a:effectLst/>
                        <a:latin typeface="Calibri" panose="020F0502020204030204" pitchFamily="34" charset="0"/>
                        <a:cs typeface="Arial" panose="020B0604020202020204" pitchFamily="34" charset="0"/>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653309">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بازاریابی محلی و منطقه ای  صنایع دستی - بازرگانی تولیدی در جنوب منظومه شامل تابلو فرش، مجسمه سازی، ملیله کاری، فرش دستباف</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اتاق بازرگانی استان/ صمت / میراث/ بخش خصوصی</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2000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B2</a:t>
                      </a: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 </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روستای قزل بلاغ و روستاهای واقع در ناحیه </a:t>
                      </a:r>
                      <a:r>
                        <a:rPr lang="en-US"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M</a:t>
                      </a: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435634">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منبت کاری، مبل کاری و صنایع تزیینی چوب در ناحیه</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شهرک های صنعتی/ صمت / میراث/ بخش خصوصی</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107000"/>
                        </a:lnSpc>
                        <a:spcAft>
                          <a:spcPts val="0"/>
                        </a:spcAft>
                      </a:pPr>
                      <a:r>
                        <a:rPr lang="en-US"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غلام ویس و داشبلاغ</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774208">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ارائه خدمات گردشگری در روستاهای نسبتا بکر با چشم انداز طبیعی خوب در حوزه عملکردی </a:t>
                      </a:r>
                      <a:r>
                        <a:rPr lang="en-US"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میراث / بخش خصوصی</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2700</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0">
                        <a:lnSpc>
                          <a:spcPct val="107000"/>
                        </a:lnSpc>
                        <a:spcAft>
                          <a:spcPts val="0"/>
                        </a:spcAft>
                      </a:pPr>
                      <a:r>
                        <a:rPr lang="en-US"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واقع در ناحیه </a:t>
                      </a:r>
                      <a:r>
                        <a:rPr lang="en-US"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M</a:t>
                      </a: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 به ویژه در دربند/ امیرلو/ بصرک / اردهین</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435539">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رستوران و مرکز خدمات رفاهي و مسافري در کنار جاده</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میراث / بخش خصوصی</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5000</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پيرمرزبان</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پيرمرزبان</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r h="653309">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نمايشگاه / فروشگاه عرضه مستقيم مجسمه و قالب های هنری گچی در محور جاده گردشگری مجاور با روستای قزل بلاغ</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4000</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قزل بلاغ</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قزل بلاغ</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435539">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معرفي برند قالي و تابلو فرش زرينه جهت فروش مستقيم و انتقال شورای مزد به زنجان</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7CAAC"/>
                    </a:solidFill>
                  </a:tcPr>
                </a:tc>
                <a:tc>
                  <a:txBody>
                    <a:bodyPr/>
                    <a:lstStyle/>
                    <a:p>
                      <a:pPr algn="ctr" rtl="1">
                        <a:lnSpc>
                          <a:spcPct val="107000"/>
                        </a:lnSpc>
                        <a:spcAft>
                          <a:spcPts val="0"/>
                        </a:spcAft>
                      </a:pPr>
                      <a:r>
                        <a:rPr lang="fa-IR"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میراث / اتاق بازرگانی</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a:effectLst/>
                        <a:latin typeface="Calibri" panose="020F0502020204030204" pitchFamily="34" charset="0"/>
                        <a:cs typeface="Arial" panose="020B0604020202020204" pitchFamily="34" charset="0"/>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B2</a:t>
                      </a: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واقع در ناحیه </a:t>
                      </a:r>
                      <a:r>
                        <a:rPr lang="en-US"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M</a:t>
                      </a: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9"/>
                  </a:ext>
                </a:extLst>
              </a:tr>
              <a:tr h="217770">
                <a:tc rowSpan="2">
                  <a:txBody>
                    <a:bodyPr/>
                    <a:lstStyle/>
                    <a:p>
                      <a:pPr algn="ctr" rtl="1">
                        <a:lnSpc>
                          <a:spcPct val="107000"/>
                        </a:lnSpc>
                        <a:spcAft>
                          <a:spcPts val="0"/>
                        </a:spcAft>
                      </a:pPr>
                      <a:r>
                        <a:rPr lang="fa-IR" sz="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تقویت ظرفیت فرهنگی - گردشگری</a:t>
                      </a:r>
                      <a:endParaRPr lang="en-US" sz="100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بازسازي و نگهداري بناي قلعه اسحله دار باشي</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میراث</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050">
                        <a:effectLst/>
                        <a:latin typeface="Calibri" panose="020F0502020204030204" pitchFamily="34" charset="0"/>
                        <a:cs typeface="Arial" panose="020B0604020202020204" pitchFamily="34" charset="0"/>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مرکز حوزه </a:t>
                      </a:r>
                      <a:r>
                        <a:rPr lang="en-US" sz="1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كهلا</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435539">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نصب المان های معرف توانمندی تولیدات صنایع دستی روستا</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8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دهیاری / بخشداری</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a:effectLst/>
                        <a:latin typeface="Calibri" panose="020F0502020204030204" pitchFamily="34" charset="0"/>
                        <a:cs typeface="Arial" panose="020B0604020202020204" pitchFamily="34" charset="0"/>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107000"/>
                        </a:lnSpc>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a:t>
                      </a:r>
                      <a:endParaRPr lang="en-US" sz="1050" dirty="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050" dirty="0">
                        <a:effectLst/>
                        <a:latin typeface="Calibri" panose="020F0502020204030204" pitchFamily="34" charset="0"/>
                        <a:cs typeface="Arial" panose="020B0604020202020204" pitchFamily="34" charset="0"/>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1"/>
                  </a:ext>
                </a:extLst>
              </a:tr>
              <a:tr h="203541">
                <a:tc>
                  <a:txBody>
                    <a:bodyPr/>
                    <a:lstStyle/>
                    <a:p>
                      <a:pPr rtl="1"/>
                      <a:endParaRPr lang="en-US" sz="900">
                        <a:effectLst/>
                        <a:latin typeface="Calibri" panose="020F0502020204030204" pitchFamily="34" charset="0"/>
                        <a:cs typeface="Arial" panose="020B0604020202020204" pitchFamily="34" charset="0"/>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050">
                        <a:effectLst/>
                        <a:latin typeface="Calibri" panose="020F0502020204030204" pitchFamily="34" charset="0"/>
                        <a:cs typeface="Arial" panose="020B0604020202020204" pitchFamily="34" charset="0"/>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49</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202</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130900</a:t>
                      </a:r>
                      <a:endParaRPr lang="en-US" sz="1050">
                        <a:effectLst/>
                        <a:latin typeface="B Nazanin" panose="00000400000000000000" pitchFamily="2" charset="-78"/>
                        <a:ea typeface="Calibri" panose="020F0502020204030204" pitchFamily="34" charset="0"/>
                        <a:cs typeface="B Nazanin" panose="00000400000000000000" pitchFamily="2" charset="-78"/>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050">
                        <a:effectLst/>
                        <a:latin typeface="Calibri" panose="020F0502020204030204" pitchFamily="34" charset="0"/>
                        <a:cs typeface="Arial" panose="020B0604020202020204" pitchFamily="34" charset="0"/>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050" dirty="0">
                        <a:effectLst/>
                        <a:latin typeface="Calibri" panose="020F0502020204030204" pitchFamily="34" charset="0"/>
                        <a:cs typeface="Arial" panose="020B0604020202020204" pitchFamily="34" charset="0"/>
                      </a:endParaRPr>
                    </a:p>
                  </a:txBody>
                  <a:tcPr marL="58403" marR="5840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265734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7256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1398" y="0"/>
            <a:ext cx="1511431" cy="6858000"/>
          </a:xfrm>
        </p:spPr>
        <p:txBody>
          <a:bodyPr>
            <a:normAutofit/>
          </a:bodyPr>
          <a:lstStyle/>
          <a:p>
            <a:pPr algn="ctr" rtl="1"/>
            <a:r>
              <a:rPr lang="fa-IR" sz="2800" b="1" dirty="0">
                <a:solidFill>
                  <a:srgbClr val="FF0000"/>
                </a:solidFill>
                <a:cs typeface="B Nazanin" panose="00000400000000000000" pitchFamily="2" charset="-78"/>
              </a:rPr>
              <a:t>بسته توسعه صنایع کارگاهی (طرح های کوچک و متوسط مقیاس)</a:t>
            </a:r>
            <a:endParaRPr lang="en-US" sz="2800" b="1" dirty="0">
              <a:solidFill>
                <a:srgbClr val="FF0000"/>
              </a:solidFill>
              <a:cs typeface="B Nazanin"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1958885"/>
              </p:ext>
            </p:extLst>
          </p:nvPr>
        </p:nvGraphicFramePr>
        <p:xfrm>
          <a:off x="309489" y="-74553"/>
          <a:ext cx="10831398" cy="6726280"/>
        </p:xfrm>
        <a:graphic>
          <a:graphicData uri="http://schemas.openxmlformats.org/drawingml/2006/table">
            <a:tbl>
              <a:tblPr rtl="1" firstRow="1" firstCol="1" bandRow="1"/>
              <a:tblGrid>
                <a:gridCol w="1252016">
                  <a:extLst>
                    <a:ext uri="{9D8B030D-6E8A-4147-A177-3AD203B41FA5}">
                      <a16:colId xmlns:a16="http://schemas.microsoft.com/office/drawing/2014/main" val="20000"/>
                    </a:ext>
                  </a:extLst>
                </a:gridCol>
                <a:gridCol w="2475197">
                  <a:extLst>
                    <a:ext uri="{9D8B030D-6E8A-4147-A177-3AD203B41FA5}">
                      <a16:colId xmlns:a16="http://schemas.microsoft.com/office/drawing/2014/main" val="20001"/>
                    </a:ext>
                  </a:extLst>
                </a:gridCol>
                <a:gridCol w="858129">
                  <a:extLst>
                    <a:ext uri="{9D8B030D-6E8A-4147-A177-3AD203B41FA5}">
                      <a16:colId xmlns:a16="http://schemas.microsoft.com/office/drawing/2014/main" val="20002"/>
                    </a:ext>
                  </a:extLst>
                </a:gridCol>
                <a:gridCol w="450167">
                  <a:extLst>
                    <a:ext uri="{9D8B030D-6E8A-4147-A177-3AD203B41FA5}">
                      <a16:colId xmlns:a16="http://schemas.microsoft.com/office/drawing/2014/main" val="20003"/>
                    </a:ext>
                  </a:extLst>
                </a:gridCol>
                <a:gridCol w="689316">
                  <a:extLst>
                    <a:ext uri="{9D8B030D-6E8A-4147-A177-3AD203B41FA5}">
                      <a16:colId xmlns:a16="http://schemas.microsoft.com/office/drawing/2014/main" val="20004"/>
                    </a:ext>
                  </a:extLst>
                </a:gridCol>
                <a:gridCol w="633047">
                  <a:extLst>
                    <a:ext uri="{9D8B030D-6E8A-4147-A177-3AD203B41FA5}">
                      <a16:colId xmlns:a16="http://schemas.microsoft.com/office/drawing/2014/main" val="20005"/>
                    </a:ext>
                  </a:extLst>
                </a:gridCol>
                <a:gridCol w="759655">
                  <a:extLst>
                    <a:ext uri="{9D8B030D-6E8A-4147-A177-3AD203B41FA5}">
                      <a16:colId xmlns:a16="http://schemas.microsoft.com/office/drawing/2014/main" val="20006"/>
                    </a:ext>
                  </a:extLst>
                </a:gridCol>
                <a:gridCol w="956603">
                  <a:extLst>
                    <a:ext uri="{9D8B030D-6E8A-4147-A177-3AD203B41FA5}">
                      <a16:colId xmlns:a16="http://schemas.microsoft.com/office/drawing/2014/main" val="20007"/>
                    </a:ext>
                  </a:extLst>
                </a:gridCol>
                <a:gridCol w="2722903">
                  <a:extLst>
                    <a:ext uri="{9D8B030D-6E8A-4147-A177-3AD203B41FA5}">
                      <a16:colId xmlns:a16="http://schemas.microsoft.com/office/drawing/2014/main" val="20008"/>
                    </a:ext>
                  </a:extLst>
                </a:gridCol>
                <a:gridCol w="34365">
                  <a:extLst>
                    <a:ext uri="{9D8B030D-6E8A-4147-A177-3AD203B41FA5}">
                      <a16:colId xmlns:a16="http://schemas.microsoft.com/office/drawing/2014/main" val="20009"/>
                    </a:ext>
                  </a:extLst>
                </a:gridCol>
              </a:tblGrid>
              <a:tr h="481454">
                <a:tc>
                  <a:txBody>
                    <a:bodyPr/>
                    <a:lstStyle/>
                    <a:p>
                      <a:pPr rtl="1"/>
                      <a:endParaRPr lang="en-US" sz="900" dirty="0">
                        <a:effectLst/>
                        <a:latin typeface="Calibri" panose="020F0502020204030204" pitchFamily="34" charset="0"/>
                        <a:cs typeface="Arial" panose="020B0604020202020204" pitchFamily="34" charset="0"/>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اقدامات / پروژه</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متولی</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اولویت</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پروژه های قابل اجرا</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اشتغال مستقیم مورد انتظار</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پیش بینی اعتبار (میلیون ریال)</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حوزه های فضایی هدف</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gridSpan="2">
                  <a:txBody>
                    <a:bodyPr/>
                    <a:lstStyle/>
                    <a:p>
                      <a:pPr algn="ctr" rtl="1">
                        <a:lnSpc>
                          <a:spcPct val="107000"/>
                        </a:lnSpc>
                        <a:spcAft>
                          <a:spcPts val="0"/>
                        </a:spcAft>
                      </a:pP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سکونت گاه ها</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hMerge="1">
                  <a:txBody>
                    <a:bodyPr/>
                    <a:lstStyle/>
                    <a:p>
                      <a:endParaRPr lang="en-US"/>
                    </a:p>
                  </a:txBody>
                  <a:tcPr/>
                </a:tc>
                <a:extLst>
                  <a:ext uri="{0D108BD9-81ED-4DB2-BD59-A6C34878D82A}">
                    <a16:rowId xmlns:a16="http://schemas.microsoft.com/office/drawing/2014/main" val="10000"/>
                  </a:ext>
                </a:extLst>
              </a:tr>
              <a:tr h="672631">
                <a:tc rowSpan="10">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گسترش کارگاه های و واحدهای کوچک صنعتی - تولیدی (طرح های کوچک و متوسط مقیاس)</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کارگاه‌هاي منبت‌کار و مبل کاری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شهرک های صنعتی / بانک و بخش خصوصی</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30000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gridSpan="2">
                  <a:txBody>
                    <a:bodyPr/>
                    <a:lstStyle/>
                    <a:p>
                      <a:pPr algn="ctr" rtl="1">
                        <a:lnSpc>
                          <a:spcPct val="107000"/>
                        </a:lnSpc>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داشبلاغ / غلام ويس</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hMerge="1">
                  <a:txBody>
                    <a:bodyPr/>
                    <a:lstStyle/>
                    <a:p>
                      <a:endParaRPr lang="en-US"/>
                    </a:p>
                  </a:txBody>
                  <a:tcPr/>
                </a:tc>
                <a:extLst>
                  <a:ext uri="{0D108BD9-81ED-4DB2-BD59-A6C34878D82A}">
                    <a16:rowId xmlns:a16="http://schemas.microsoft.com/office/drawing/2014/main" val="10001"/>
                  </a:ext>
                </a:extLst>
              </a:tr>
              <a:tr h="645726">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مجسمه سازي</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indent="201930" algn="ctr" rtl="1">
                        <a:lnSpc>
                          <a:spcPct val="107000"/>
                        </a:lnSpc>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ادارات مرتبط / بانک و بخش خصوصی</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25</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3000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قزل بلاع / ارقين بلاغ/ اميرلو</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r" rtl="1">
                        <a:lnSpc>
                          <a:spcPct val="107000"/>
                        </a:lnSpc>
                        <a:spcAft>
                          <a:spcPts val="800"/>
                        </a:spcAft>
                      </a:pPr>
                      <a:r>
                        <a:rPr lang="en-US" sz="900">
                          <a:effectLst/>
                          <a:latin typeface="B Nazanin" panose="00000400000000000000" pitchFamily="2" charset="-78"/>
                          <a:ea typeface="Calibri" panose="020F0502020204030204" pitchFamily="34" charset="0"/>
                          <a:cs typeface="B Nazanin" panose="00000400000000000000" pitchFamily="2" charset="-78"/>
                        </a:rPr>
                        <a:t> </a:t>
                      </a:r>
                    </a:p>
                  </a:txBody>
                  <a:tcPr marL="0" marR="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a:noFill/>
                    </a:lnB>
                  </a:tcPr>
                </a:tc>
                <a:extLst>
                  <a:ext uri="{0D108BD9-81ED-4DB2-BD59-A6C34878D82A}">
                    <a16:rowId xmlns:a16="http://schemas.microsoft.com/office/drawing/2014/main" val="10002"/>
                  </a:ext>
                </a:extLst>
              </a:tr>
              <a:tr h="645726">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واحدهاي مليله کار</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indent="201930"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ادارات مرتبط / بانک و بخش خصوصی</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قياس کندي / امیرلو</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r" rtl="1">
                        <a:lnSpc>
                          <a:spcPct val="107000"/>
                        </a:lnSpc>
                        <a:spcAft>
                          <a:spcPts val="800"/>
                        </a:spcAft>
                      </a:pPr>
                      <a:r>
                        <a:rPr lang="en-US" sz="900">
                          <a:effectLst/>
                          <a:latin typeface="B Nazanin" panose="00000400000000000000" pitchFamily="2" charset="-78"/>
                          <a:ea typeface="Calibri" panose="020F0502020204030204" pitchFamily="34" charset="0"/>
                          <a:cs typeface="B Nazanin" panose="00000400000000000000" pitchFamily="2" charset="-78"/>
                        </a:rPr>
                        <a:t> </a:t>
                      </a:r>
                    </a:p>
                  </a:txBody>
                  <a:tcPr marL="0" marR="0" marT="0" marB="0" anchor="ctr">
                    <a:lnL w="12700" cap="flat" cmpd="sng" algn="ctr">
                      <a:solidFill>
                        <a:srgbClr val="9CC2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645726">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بلوک‌زني</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indent="201930"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ادارات مرتبط / بانک و بخش خصوصی</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1500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C1</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شهيداباد/ ارقبن بلاغ / قشقجه</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r" rtl="1">
                        <a:lnSpc>
                          <a:spcPct val="107000"/>
                        </a:lnSpc>
                        <a:spcAft>
                          <a:spcPts val="800"/>
                        </a:spcAft>
                      </a:pPr>
                      <a:r>
                        <a:rPr lang="en-US" sz="900">
                          <a:effectLst/>
                          <a:latin typeface="B Nazanin" panose="00000400000000000000" pitchFamily="2" charset="-78"/>
                          <a:ea typeface="Calibri" panose="020F0502020204030204" pitchFamily="34" charset="0"/>
                          <a:cs typeface="B Nazanin" panose="00000400000000000000" pitchFamily="2" charset="-78"/>
                        </a:rPr>
                        <a:t> </a:t>
                      </a:r>
                    </a:p>
                  </a:txBody>
                  <a:tcPr marL="0" marR="0" marT="0" marB="0" anchor="ctr">
                    <a:lnL w="12700" cap="flat" cmpd="sng" algn="ctr">
                      <a:solidFill>
                        <a:srgbClr val="9CC2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645726">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کارگاههاي فرش و ابريشم بافي</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indent="201930"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ادارات مرتبط / بانک و بخش خصوصی</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4000</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حسام اباد/ قزل بلاغ/قشقجه/ عموكندي/ پيرمرزبان/ قجور/ ياستي بولاغ/اميرلو /زاغه لو/اردهين</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r" rtl="1">
                        <a:lnSpc>
                          <a:spcPct val="107000"/>
                        </a:lnSpc>
                        <a:spcAft>
                          <a:spcPts val="800"/>
                        </a:spcAft>
                      </a:pPr>
                      <a:r>
                        <a:rPr lang="en-US" sz="900">
                          <a:effectLst/>
                          <a:latin typeface="B Nazanin" panose="00000400000000000000" pitchFamily="2" charset="-78"/>
                          <a:ea typeface="Calibri" panose="020F0502020204030204" pitchFamily="34" charset="0"/>
                          <a:cs typeface="B Nazanin" panose="00000400000000000000" pitchFamily="2" charset="-78"/>
                        </a:rPr>
                        <a:t> </a:t>
                      </a:r>
                    </a:p>
                  </a:txBody>
                  <a:tcPr marL="0" marR="0" marT="0" marB="0" anchor="ctr">
                    <a:lnL w="12700" cap="flat" cmpd="sng" algn="ctr">
                      <a:solidFill>
                        <a:srgbClr val="9CC2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645726">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کارگاه‌هاي خياطي</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indent="201930"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ادارات مرتبط / بانک و بخش خصوصی</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16</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32</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3200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r>
                        <a:rPr lang="fa-IR"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C1</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شهيداباد/ محمدخلج/ قشقجه/ پيرمرزبان/ محمدخلج/ حسام اباد/ گل تپه/پنبه زبان</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r" rtl="1">
                        <a:lnSpc>
                          <a:spcPct val="107000"/>
                        </a:lnSpc>
                        <a:spcAft>
                          <a:spcPts val="800"/>
                        </a:spcAft>
                      </a:pPr>
                      <a:r>
                        <a:rPr lang="en-US" sz="900">
                          <a:effectLst/>
                          <a:latin typeface="B Nazanin" panose="00000400000000000000" pitchFamily="2" charset="-78"/>
                          <a:ea typeface="Calibri" panose="020F0502020204030204" pitchFamily="34" charset="0"/>
                          <a:cs typeface="B Nazanin" panose="00000400000000000000" pitchFamily="2" charset="-78"/>
                        </a:rPr>
                        <a:t> </a:t>
                      </a:r>
                    </a:p>
                  </a:txBody>
                  <a:tcPr marL="0" marR="0" marT="0" marB="0" anchor="ctr">
                    <a:lnL w="12700" cap="flat" cmpd="sng" algn="ctr">
                      <a:solidFill>
                        <a:srgbClr val="9CC2E5"/>
                      </a:solidFill>
                      <a:prstDash val="solid"/>
                      <a:round/>
                      <a:headEnd type="none" w="med" len="med"/>
                      <a:tailEnd type="none" w="med" len="med"/>
                    </a:lnL>
                    <a:lnR>
                      <a:noFill/>
                    </a:lnR>
                    <a:lnT>
                      <a:noFill/>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6"/>
                  </a:ext>
                </a:extLst>
              </a:tr>
              <a:tr h="645726">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ماسه شويي</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صمت / بخش خصوصی</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7000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gridSpan="2">
                  <a:txBody>
                    <a:bodyPr/>
                    <a:lstStyle/>
                    <a:p>
                      <a:pPr algn="ctr" rtl="1">
                        <a:lnSpc>
                          <a:spcPct val="107000"/>
                        </a:lnSpc>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امام كهريز / دربند / سراب/ خانلار</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hMerge="1">
                  <a:txBody>
                    <a:bodyPr/>
                    <a:lstStyle/>
                    <a:p>
                      <a:endParaRPr lang="en-US"/>
                    </a:p>
                  </a:txBody>
                  <a:tcPr/>
                </a:tc>
                <a:extLst>
                  <a:ext uri="{0D108BD9-81ED-4DB2-BD59-A6C34878D82A}">
                    <a16:rowId xmlns:a16="http://schemas.microsoft.com/office/drawing/2014/main" val="10007"/>
                  </a:ext>
                </a:extLst>
              </a:tr>
              <a:tr h="565011">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کارگاه توليد شيره انگور</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 جهاد / صمت و بانک</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اغوزلو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gridSpan="2">
                  <a:txBody>
                    <a:bodyPr/>
                    <a:lstStyle/>
                    <a:p>
                      <a:pPr algn="ctr" rtl="1">
                        <a:lnSpc>
                          <a:spcPct val="107000"/>
                        </a:lnSpc>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اغوزلو</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8"/>
                  </a:ext>
                </a:extLst>
              </a:tr>
              <a:tr h="565011">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کارگاه رشته زني</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 جهاد / صمت و بانک</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1500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gridSpan="2">
                  <a:txBody>
                    <a:bodyPr/>
                    <a:lstStyle/>
                    <a:p>
                      <a:pPr algn="ctr" rtl="1">
                        <a:lnSpc>
                          <a:spcPct val="107000"/>
                        </a:lnSpc>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پنبه زبان</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hMerge="1">
                  <a:txBody>
                    <a:bodyPr/>
                    <a:lstStyle/>
                    <a:p>
                      <a:endParaRPr lang="en-US"/>
                    </a:p>
                  </a:txBody>
                  <a:tcPr/>
                </a:tc>
                <a:extLst>
                  <a:ext uri="{0D108BD9-81ED-4DB2-BD59-A6C34878D82A}">
                    <a16:rowId xmlns:a16="http://schemas.microsoft.com/office/drawing/2014/main" val="10009"/>
                  </a:ext>
                </a:extLst>
              </a:tr>
              <a:tr h="278200">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کارگاه بسته بندي حبوبات</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 جهاد / صمت و بانک</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1200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مرکز حوزه </a:t>
                      </a:r>
                      <a:r>
                        <a:rPr lang="en-US"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gridSpan="2">
                  <a:txBody>
                    <a:bodyPr/>
                    <a:lstStyle/>
                    <a:p>
                      <a:pPr algn="ctr" rtl="1">
                        <a:lnSpc>
                          <a:spcPct val="107000"/>
                        </a:lnSpc>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گل تپه</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10"/>
                  </a:ext>
                </a:extLst>
              </a:tr>
              <a:tr h="134527">
                <a:tc>
                  <a:txBody>
                    <a:bodyPr/>
                    <a:lstStyle/>
                    <a:p>
                      <a:pPr rtl="1"/>
                      <a:endParaRPr lang="en-US" sz="900">
                        <a:effectLst/>
                        <a:latin typeface="Calibri" panose="020F0502020204030204" pitchFamily="34" charset="0"/>
                        <a:cs typeface="Arial" panose="020B0604020202020204" pitchFamily="34" charset="0"/>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900">
                        <a:effectLst/>
                        <a:latin typeface="Calibri" panose="020F0502020204030204" pitchFamily="34" charset="0"/>
                        <a:cs typeface="Arial" panose="020B0604020202020204" pitchFamily="34" charset="0"/>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1.9</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66</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192</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53400</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900">
                        <a:effectLst/>
                        <a:latin typeface="Calibri" panose="020F0502020204030204" pitchFamily="34" charset="0"/>
                        <a:cs typeface="Arial" panose="020B0604020202020204" pitchFamily="34" charset="0"/>
                      </a:endParaRPr>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gridSpan="2">
                  <a:txBody>
                    <a:bodyPr/>
                    <a:lstStyle/>
                    <a:p>
                      <a:endParaRPr lang="en-US" sz="1800" dirty="0"/>
                    </a:p>
                  </a:txBody>
                  <a:tcPr marL="7978" marR="797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06564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9290" y="1"/>
            <a:ext cx="2312710" cy="6777872"/>
          </a:xfrm>
        </p:spPr>
        <p:txBody>
          <a:bodyPr>
            <a:normAutofit/>
          </a:bodyPr>
          <a:lstStyle/>
          <a:p>
            <a:pPr algn="ctr" rtl="1"/>
            <a:r>
              <a:rPr lang="fa-IR" sz="3600" b="1" dirty="0">
                <a:solidFill>
                  <a:srgbClr val="FF0000"/>
                </a:solidFill>
                <a:cs typeface="B Nazanin" panose="00000400000000000000" pitchFamily="2" charset="-78"/>
              </a:rPr>
              <a:t>بسته توسعه بخش خدمات </a:t>
            </a:r>
            <a:endParaRPr lang="en-US" sz="36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3774003"/>
              </p:ext>
            </p:extLst>
          </p:nvPr>
        </p:nvGraphicFramePr>
        <p:xfrm>
          <a:off x="-1140034" y="2"/>
          <a:ext cx="11019323" cy="6857999"/>
        </p:xfrm>
        <a:graphic>
          <a:graphicData uri="http://schemas.openxmlformats.org/drawingml/2006/table">
            <a:tbl>
              <a:tblPr rtl="1" firstRow="1" firstCol="1" bandRow="1"/>
              <a:tblGrid>
                <a:gridCol w="1904213">
                  <a:extLst>
                    <a:ext uri="{9D8B030D-6E8A-4147-A177-3AD203B41FA5}">
                      <a16:colId xmlns:a16="http://schemas.microsoft.com/office/drawing/2014/main" val="20000"/>
                    </a:ext>
                  </a:extLst>
                </a:gridCol>
                <a:gridCol w="2026763">
                  <a:extLst>
                    <a:ext uri="{9D8B030D-6E8A-4147-A177-3AD203B41FA5}">
                      <a16:colId xmlns:a16="http://schemas.microsoft.com/office/drawing/2014/main" val="20001"/>
                    </a:ext>
                  </a:extLst>
                </a:gridCol>
                <a:gridCol w="1121789">
                  <a:extLst>
                    <a:ext uri="{9D8B030D-6E8A-4147-A177-3AD203B41FA5}">
                      <a16:colId xmlns:a16="http://schemas.microsoft.com/office/drawing/2014/main" val="20002"/>
                    </a:ext>
                  </a:extLst>
                </a:gridCol>
                <a:gridCol w="1272619">
                  <a:extLst>
                    <a:ext uri="{9D8B030D-6E8A-4147-A177-3AD203B41FA5}">
                      <a16:colId xmlns:a16="http://schemas.microsoft.com/office/drawing/2014/main" val="20003"/>
                    </a:ext>
                  </a:extLst>
                </a:gridCol>
                <a:gridCol w="772998">
                  <a:extLst>
                    <a:ext uri="{9D8B030D-6E8A-4147-A177-3AD203B41FA5}">
                      <a16:colId xmlns:a16="http://schemas.microsoft.com/office/drawing/2014/main" val="20004"/>
                    </a:ext>
                  </a:extLst>
                </a:gridCol>
                <a:gridCol w="805416">
                  <a:extLst>
                    <a:ext uri="{9D8B030D-6E8A-4147-A177-3AD203B41FA5}">
                      <a16:colId xmlns:a16="http://schemas.microsoft.com/office/drawing/2014/main" val="20005"/>
                    </a:ext>
                  </a:extLst>
                </a:gridCol>
                <a:gridCol w="617419">
                  <a:extLst>
                    <a:ext uri="{9D8B030D-6E8A-4147-A177-3AD203B41FA5}">
                      <a16:colId xmlns:a16="http://schemas.microsoft.com/office/drawing/2014/main" val="20006"/>
                    </a:ext>
                  </a:extLst>
                </a:gridCol>
                <a:gridCol w="1249053">
                  <a:extLst>
                    <a:ext uri="{9D8B030D-6E8A-4147-A177-3AD203B41FA5}">
                      <a16:colId xmlns:a16="http://schemas.microsoft.com/office/drawing/2014/main" val="20007"/>
                    </a:ext>
                  </a:extLst>
                </a:gridCol>
                <a:gridCol w="1249053">
                  <a:extLst>
                    <a:ext uri="{9D8B030D-6E8A-4147-A177-3AD203B41FA5}">
                      <a16:colId xmlns:a16="http://schemas.microsoft.com/office/drawing/2014/main" val="20008"/>
                    </a:ext>
                  </a:extLst>
                </a:gridCol>
              </a:tblGrid>
              <a:tr h="2155989">
                <a:tc>
                  <a:txBody>
                    <a:bodyPr/>
                    <a:lstStyle/>
                    <a:p>
                      <a:pPr rtl="1"/>
                      <a:endParaRPr lang="en-US" sz="1600" b="1" dirty="0">
                        <a:effectLst/>
                        <a:latin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اقدامات / پروژه</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متولی</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اولویت</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پروژه های قابل اجرا</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اشتغال مستقیم مورد انتظار</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پیش بینی اعتبار (میلیون ریال)</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حوزه های فضایی هدف</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سکونت گاه ها</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755603">
                <a:tc rowSpan="5">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خدمات مکمل بخش تولید (طرح های  متوسط مقیاس)</a:t>
                      </a:r>
                      <a:endParaRPr lang="en-US" sz="20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باسکول</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 تسهیلات بانکی</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مرکز حوزه </a:t>
                      </a:r>
                      <a:r>
                        <a:rPr lang="en-US"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توزلو</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755603">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پمپ بنزين و گاز</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 تسهیلات بانکی</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مرکز حوزه</a:t>
                      </a:r>
                      <a:r>
                        <a:rPr lang="en-US"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کهلا</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923995">
                <a:tc vMerge="1">
                  <a:txBody>
                    <a:bodyPr/>
                    <a:lstStyle/>
                    <a:p>
                      <a:endParaRPr lang="en-US"/>
                    </a:p>
                  </a:txBody>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واحدهاي خدماتي و مشاغل کوچک خدماتي</a:t>
                      </a:r>
                      <a:endParaRPr lang="en-US" sz="20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بخش خصوصی / تسهیلات بانکی</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مراکز تمام حوزه ها</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کهلا، توزلو، حسام اباد؛ محمد خلج، غلام ویس و بزین و گل تپه</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755603">
                <a:tc vMerge="1">
                  <a:txBody>
                    <a:bodyPr/>
                    <a:lstStyle/>
                    <a:p>
                      <a:endParaRPr lang="en-US"/>
                    </a:p>
                  </a:txBody>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دامپزشکی و داروخانه دامی</a:t>
                      </a:r>
                      <a:endParaRPr lang="en-US" sz="20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 بخش خصوصی / تسهیلات بانکی</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زرین رود</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زرین رود</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755603">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سالن چندمنظوره کشاورزي</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 بخش خصوصی / تسهیلات بانکی</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5000</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مرکز حوزه </a:t>
                      </a:r>
                      <a:r>
                        <a:rPr lang="en-US"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B2</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توزلو</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755603">
                <a:tc>
                  <a:txBody>
                    <a:bodyPr/>
                    <a:lstStyle/>
                    <a:p>
                      <a:pPr rtl="1"/>
                      <a:endParaRPr lang="en-US" sz="1400">
                        <a:effectLst/>
                        <a:latin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400">
                        <a:effectLst/>
                        <a:latin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1.6</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24</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36</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23500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400" dirty="0">
                        <a:effectLst/>
                        <a:latin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400" dirty="0">
                        <a:effectLst/>
                        <a:latin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219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8422" y="0"/>
            <a:ext cx="1873578" cy="6858000"/>
          </a:xfrm>
        </p:spPr>
        <p:txBody>
          <a:bodyPr>
            <a:normAutofit/>
          </a:bodyPr>
          <a:lstStyle/>
          <a:p>
            <a:pPr algn="ctr" rtl="1"/>
            <a:r>
              <a:rPr lang="fa-IR" sz="3200" dirty="0">
                <a:solidFill>
                  <a:srgbClr val="FF0000"/>
                </a:solidFill>
                <a:cs typeface="B Nazanin" panose="00000400000000000000" pitchFamily="2" charset="-78"/>
              </a:rPr>
              <a:t>تبيين و تحليل وضعيت موجود روستاهاي بخش بزينه رود</a:t>
            </a:r>
            <a:endParaRPr lang="en-US" sz="3200"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212598"/>
              </p:ext>
            </p:extLst>
          </p:nvPr>
        </p:nvGraphicFramePr>
        <p:xfrm>
          <a:off x="0" y="0"/>
          <a:ext cx="10548595" cy="6884038"/>
        </p:xfrm>
        <a:graphic>
          <a:graphicData uri="http://schemas.openxmlformats.org/drawingml/2006/table">
            <a:tbl>
              <a:tblPr rtl="1" firstRow="1" firstCol="1" bandRow="1"/>
              <a:tblGrid>
                <a:gridCol w="1015060">
                  <a:extLst>
                    <a:ext uri="{9D8B030D-6E8A-4147-A177-3AD203B41FA5}">
                      <a16:colId xmlns:a16="http://schemas.microsoft.com/office/drawing/2014/main" val="20000"/>
                    </a:ext>
                  </a:extLst>
                </a:gridCol>
                <a:gridCol w="755295">
                  <a:extLst>
                    <a:ext uri="{9D8B030D-6E8A-4147-A177-3AD203B41FA5}">
                      <a16:colId xmlns:a16="http://schemas.microsoft.com/office/drawing/2014/main" val="20001"/>
                    </a:ext>
                  </a:extLst>
                </a:gridCol>
                <a:gridCol w="4709972">
                  <a:extLst>
                    <a:ext uri="{9D8B030D-6E8A-4147-A177-3AD203B41FA5}">
                      <a16:colId xmlns:a16="http://schemas.microsoft.com/office/drawing/2014/main" val="20002"/>
                    </a:ext>
                  </a:extLst>
                </a:gridCol>
                <a:gridCol w="876280">
                  <a:extLst>
                    <a:ext uri="{9D8B030D-6E8A-4147-A177-3AD203B41FA5}">
                      <a16:colId xmlns:a16="http://schemas.microsoft.com/office/drawing/2014/main" val="20003"/>
                    </a:ext>
                  </a:extLst>
                </a:gridCol>
                <a:gridCol w="669823">
                  <a:extLst>
                    <a:ext uri="{9D8B030D-6E8A-4147-A177-3AD203B41FA5}">
                      <a16:colId xmlns:a16="http://schemas.microsoft.com/office/drawing/2014/main" val="20004"/>
                    </a:ext>
                  </a:extLst>
                </a:gridCol>
                <a:gridCol w="622798">
                  <a:extLst>
                    <a:ext uri="{9D8B030D-6E8A-4147-A177-3AD203B41FA5}">
                      <a16:colId xmlns:a16="http://schemas.microsoft.com/office/drawing/2014/main" val="20005"/>
                    </a:ext>
                  </a:extLst>
                </a:gridCol>
                <a:gridCol w="816155">
                  <a:extLst>
                    <a:ext uri="{9D8B030D-6E8A-4147-A177-3AD203B41FA5}">
                      <a16:colId xmlns:a16="http://schemas.microsoft.com/office/drawing/2014/main" val="20006"/>
                    </a:ext>
                  </a:extLst>
                </a:gridCol>
                <a:gridCol w="1083212">
                  <a:extLst>
                    <a:ext uri="{9D8B030D-6E8A-4147-A177-3AD203B41FA5}">
                      <a16:colId xmlns:a16="http://schemas.microsoft.com/office/drawing/2014/main" val="20007"/>
                    </a:ext>
                  </a:extLst>
                </a:gridCol>
              </a:tblGrid>
              <a:tr h="425565">
                <a:tc rowSpan="2">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رديف</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rowSpan="2">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موضوع</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rowSpan="2">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عنوان متغير/ شاخص</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rowSpan="2">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بزینه رود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rowSpan="2">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واحد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rowSpan="2">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سال</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gridSpan="2">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جايگاه متغير/ شاخص (درصد)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hMerge="1">
                  <a:txBody>
                    <a:bodyPr/>
                    <a:lstStyle/>
                    <a:p>
                      <a:endParaRPr lang="en-US"/>
                    </a:p>
                  </a:txBody>
                  <a:tcPr/>
                </a:tc>
                <a:extLst>
                  <a:ext uri="{0D108BD9-81ED-4DB2-BD59-A6C34878D82A}">
                    <a16:rowId xmlns:a16="http://schemas.microsoft.com/office/drawing/2014/main" val="10000"/>
                  </a:ext>
                </a:extLst>
              </a:tr>
              <a:tr h="3545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شهرستان</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استان</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rowSpan="6">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اجتماعی و فرهنگی</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جمعیت روستایی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25541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99330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370111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01417">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 روستانشینی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82</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59</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33</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349053">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توان نگهداشت جمعيتي (</a:t>
                      </a: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نرخ رشد شاخص نسبت جمعيت منظومه به جمعيت روستايي استان در دوره 1370 تا 1395)</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SA"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SA"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95-70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dirty="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01417">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سرانه جمعیت روستا</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674</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447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375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354590">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 دانش آموز در حال تحصيل به جمعيت در سن تحصیل</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72</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1396</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425425">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تراکم نسبی جمعیت روستایی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18</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 در کیلومتر</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rowSpan="11">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اقتصادی و تولیدی</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شاغلین روستایی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6944</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28758</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براورد تعداد شاغلین روستایی غیرکشاورزی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3457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9"/>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اشتغال زنان به کل شاغلین</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زیر کشت دیم</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61876</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هکتار</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1"/>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زیر کشت آبی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6875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هکتار</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ar-SA"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مساحت زمين‌هاي آبي به اراضي قابل کشت</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ar-SA"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ar-SA"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3"/>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ar-SA"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سرانه چاه‌هاي عميق در روستا</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چاه</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SA"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14</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دام سبک</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150000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راس</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5"/>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دام سنگین</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15000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راس</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16</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سرانه تعداد دام سبک در هر خانوار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20.3</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راس</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1398</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7"/>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سرانه تعداد دام سنگین در هر خانوار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راس</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1398</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18</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rowSpan="3">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طبیعی</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فرسایس شدید خاک</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15.1</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9"/>
                  </a:ext>
                </a:extLst>
              </a:tr>
              <a:tr h="2014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19</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اراضی شیب دار (بالای 12درصد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14</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28361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متوسط بارش در سال</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385</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میلی متر</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350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325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21"/>
                  </a:ext>
                </a:extLst>
              </a:tr>
              <a:tr h="531887">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rowSpan="4">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کالبدی</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روستاهاي با خانوار 20+ داراي مشکلات شديد و خيلي شديد آب شرب (شبکه توزيع و وجود منابع سالم اب شرب )</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r h="354590">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22</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روستاهاي خانوار 20+ با مشکلات طرح هادي</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23"/>
                  </a:ext>
                </a:extLst>
              </a:tr>
              <a:tr h="354590">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23</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روستاهاي با خانوار 20+ گازکشي شده به کل روستاها</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dirty="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dirty="0">
                        <a:effectLst/>
                        <a:latin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24"/>
                  </a:ext>
                </a:extLst>
              </a:tr>
              <a:tr h="201417">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24</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Mitra"/>
                        </a:rPr>
                        <a:t>پوشش راه اسفالته، برق، خانه بهداشت و تلفن</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dirty="0">
                        <a:effectLst/>
                        <a:latin typeface="Calibri" panose="020F0502020204030204" pitchFamily="34" charset="0"/>
                        <a:cs typeface="Arial" panose="020B0604020202020204" pitchFamily="34" charset="0"/>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dirty="0">
                        <a:effectLst/>
                        <a:latin typeface="Calibri" panose="020F0502020204030204" pitchFamily="34" charset="0"/>
                        <a:cs typeface="Arial" panose="020B0604020202020204" pitchFamily="34" charset="0"/>
                      </a:endParaRPr>
                    </a:p>
                  </a:txBody>
                  <a:tcPr marL="48284" marR="48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3649126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3558" y="0"/>
            <a:ext cx="2218441" cy="6730738"/>
          </a:xfrm>
        </p:spPr>
        <p:txBody>
          <a:bodyPr>
            <a:normAutofit/>
          </a:bodyPr>
          <a:lstStyle/>
          <a:p>
            <a:pPr algn="ctr" rtl="1"/>
            <a:r>
              <a:rPr lang="fa-IR" sz="3200" b="1" dirty="0">
                <a:solidFill>
                  <a:srgbClr val="FF0000"/>
                </a:solidFill>
                <a:cs typeface="B Nazanin" panose="00000400000000000000" pitchFamily="2" charset="-78"/>
              </a:rPr>
              <a:t>بسته کمک به تعادل فضایی و رشد پایدار اقتصادی منظومه</a:t>
            </a:r>
            <a:endParaRPr lang="en-US" sz="32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9823179"/>
              </p:ext>
            </p:extLst>
          </p:nvPr>
        </p:nvGraphicFramePr>
        <p:xfrm>
          <a:off x="-326917" y="-1"/>
          <a:ext cx="10300475" cy="6913176"/>
        </p:xfrm>
        <a:graphic>
          <a:graphicData uri="http://schemas.openxmlformats.org/drawingml/2006/table">
            <a:tbl>
              <a:tblPr rtl="1" firstRow="1" firstCol="1" bandRow="1"/>
              <a:tblGrid>
                <a:gridCol w="1110912">
                  <a:extLst>
                    <a:ext uri="{9D8B030D-6E8A-4147-A177-3AD203B41FA5}">
                      <a16:colId xmlns:a16="http://schemas.microsoft.com/office/drawing/2014/main" val="20000"/>
                    </a:ext>
                  </a:extLst>
                </a:gridCol>
                <a:gridCol w="3809879">
                  <a:extLst>
                    <a:ext uri="{9D8B030D-6E8A-4147-A177-3AD203B41FA5}">
                      <a16:colId xmlns:a16="http://schemas.microsoft.com/office/drawing/2014/main" val="20001"/>
                    </a:ext>
                  </a:extLst>
                </a:gridCol>
                <a:gridCol w="754144">
                  <a:extLst>
                    <a:ext uri="{9D8B030D-6E8A-4147-A177-3AD203B41FA5}">
                      <a16:colId xmlns:a16="http://schemas.microsoft.com/office/drawing/2014/main" val="20002"/>
                    </a:ext>
                  </a:extLst>
                </a:gridCol>
                <a:gridCol w="838986">
                  <a:extLst>
                    <a:ext uri="{9D8B030D-6E8A-4147-A177-3AD203B41FA5}">
                      <a16:colId xmlns:a16="http://schemas.microsoft.com/office/drawing/2014/main" val="20003"/>
                    </a:ext>
                  </a:extLst>
                </a:gridCol>
                <a:gridCol w="763571">
                  <a:extLst>
                    <a:ext uri="{9D8B030D-6E8A-4147-A177-3AD203B41FA5}">
                      <a16:colId xmlns:a16="http://schemas.microsoft.com/office/drawing/2014/main" val="20004"/>
                    </a:ext>
                  </a:extLst>
                </a:gridCol>
                <a:gridCol w="582595">
                  <a:extLst>
                    <a:ext uri="{9D8B030D-6E8A-4147-A177-3AD203B41FA5}">
                      <a16:colId xmlns:a16="http://schemas.microsoft.com/office/drawing/2014/main" val="20005"/>
                    </a:ext>
                  </a:extLst>
                </a:gridCol>
                <a:gridCol w="738014">
                  <a:extLst>
                    <a:ext uri="{9D8B030D-6E8A-4147-A177-3AD203B41FA5}">
                      <a16:colId xmlns:a16="http://schemas.microsoft.com/office/drawing/2014/main" val="20006"/>
                    </a:ext>
                  </a:extLst>
                </a:gridCol>
                <a:gridCol w="851187">
                  <a:extLst>
                    <a:ext uri="{9D8B030D-6E8A-4147-A177-3AD203B41FA5}">
                      <a16:colId xmlns:a16="http://schemas.microsoft.com/office/drawing/2014/main" val="20007"/>
                    </a:ext>
                  </a:extLst>
                </a:gridCol>
                <a:gridCol w="851187">
                  <a:extLst>
                    <a:ext uri="{9D8B030D-6E8A-4147-A177-3AD203B41FA5}">
                      <a16:colId xmlns:a16="http://schemas.microsoft.com/office/drawing/2014/main" val="20008"/>
                    </a:ext>
                  </a:extLst>
                </a:gridCol>
              </a:tblGrid>
              <a:tr h="1456140">
                <a:tc>
                  <a:txBody>
                    <a:bodyPr/>
                    <a:lstStyle/>
                    <a:p>
                      <a:pPr rtl="1"/>
                      <a:endParaRPr lang="en-US" sz="1400" dirty="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اقدامات / پروژه</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متولی</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اولویت</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پروژه های قابل اجرا</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اشتغال مستقیم مورد انتظار</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پیش بینی اعتبار (میلیون ریال)</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حوزه های فضایی هدف</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سکونت گاه ها</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666457">
                <a:tc rowSpan="8">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اقدامات و پروژه های زمینه ساز در توسعه پایدار منظومه</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محدوديت اجاره زمين‌هاي کشت سيب‌زميني به استان‌هاي همجوار با به دليل تخريب گسترده منابع خاکي و آلودگی ان</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7CAAC"/>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دادستانی/ اداره غذا و دارو</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دارای چاه های عمیق</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666457">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تشکیل انجمن عمده مالکان دهستان‌ها و ايجاد تعاوني‌هاي سرمايه‌گذاري عمده مالکان و ارائه طرح‌هاي سرمايه‌گذاري محلي با تسهيلات مناسب</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7CAAC"/>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فرمانداری / بخشداری</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به مرکزیت دهستان ها</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همه روستا ها به تفکیک دهستان</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567082">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اثربخشي در آموزش‌هاي ترويجي جهاد کشاورزي</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7CAAC"/>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جهاد کشاورزی</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A1</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56708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ناحيه های صنعتي داشبلاغ و  کهلا</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صمت / بخشداري</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حوزه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56708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آسفالته نمودن راه توزلو </a:t>
                      </a:r>
                      <a:r>
                        <a:rPr lang="fa-IR" sz="1400" b="1" dirty="0">
                          <a:solidFill>
                            <a:srgbClr val="000000"/>
                          </a:solidFill>
                          <a:effectLst/>
                          <a:latin typeface="B Nazanin" panose="00000400000000000000" pitchFamily="2" charset="-78"/>
                          <a:ea typeface="Times New Roman" panose="02020603050405020304" pitchFamily="18" charset="0"/>
                          <a:cs typeface="Sakkal Majalla" panose="02000000000000000000" pitchFamily="2" charset="-78"/>
                        </a:rPr>
                        <a:t>–</a:t>
                      </a: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بزين</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اداره راه</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60000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حوزه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B2</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567082">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تبديل يکي از دبيرستان‌هاي کهلا به هنرستان کشاورزي</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پرورش</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3000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حوزه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C2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567082">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اتصال راه سرشبار به قشقجه</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اداره راه</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dirty="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20000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A3</a:t>
                      </a: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a:t>
                      </a:r>
                      <a:r>
                        <a:rPr lang="en-US"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r h="666457">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آموزش‌هاي فني، حرفه‌اي و کشاورزي ترويجي به ویژه تبديل کارگران نيمه ماهر به ماهر در مشاغل ساختماني با آموزش‌هاي تعريف شده</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فنی حرفه ای/ جهاد</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1500</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400" dirty="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567082">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1.625</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34</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90500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400" dirty="0">
                        <a:effectLst/>
                        <a:latin typeface="Calibri" panose="020F0502020204030204" pitchFamily="34" charset="0"/>
                        <a:cs typeface="Arial" panose="020B0604020202020204" pitchFamily="34" charset="0"/>
                      </a:endParaRPr>
                    </a:p>
                  </a:txBody>
                  <a:tcPr marL="63383" marR="63383"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02029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29" y="2045616"/>
            <a:ext cx="10515600" cy="3073139"/>
          </a:xfrm>
        </p:spPr>
        <p:txBody>
          <a:bodyPr>
            <a:normAutofit/>
          </a:bodyPr>
          <a:lstStyle/>
          <a:p>
            <a:pPr algn="ctr" rtl="1"/>
            <a:r>
              <a:rPr lang="fa-IR" sz="3200" b="1" dirty="0">
                <a:cs typeface="B Nazanin" panose="00000400000000000000" pitchFamily="2" charset="-78"/>
              </a:rPr>
              <a:t>پروژه های عمرانی و سرمایه گذاری دولتی اولویت بندی شده در سطح بخش </a:t>
            </a:r>
            <a:endParaRPr lang="en-US" sz="3200" b="1" dirty="0">
              <a:cs typeface="B Nazanin" panose="00000400000000000000" pitchFamily="2" charset="-78"/>
            </a:endParaRPr>
          </a:p>
        </p:txBody>
      </p:sp>
    </p:spTree>
    <p:extLst>
      <p:ext uri="{BB962C8B-B14F-4D97-AF65-F5344CB8AC3E}">
        <p14:creationId xmlns:p14="http://schemas.microsoft.com/office/powerpoint/2010/main" val="3684770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2412" y="0"/>
            <a:ext cx="2199588" cy="6858000"/>
          </a:xfrm>
        </p:spPr>
        <p:txBody>
          <a:bodyPr>
            <a:normAutofit/>
          </a:bodyPr>
          <a:lstStyle/>
          <a:p>
            <a:pPr algn="ctr" rtl="1"/>
            <a:r>
              <a:rPr lang="fa-IR" sz="4000" b="1" dirty="0">
                <a:solidFill>
                  <a:srgbClr val="FF0000"/>
                </a:solidFill>
                <a:cs typeface="B Nazanin" panose="00000400000000000000" pitchFamily="2" charset="-78"/>
              </a:rPr>
              <a:t>بسته طرح های عمرانی زیرساختی نقطه ای – شبکه ای </a:t>
            </a:r>
            <a:endParaRPr lang="en-US" sz="40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8332183"/>
              </p:ext>
            </p:extLst>
          </p:nvPr>
        </p:nvGraphicFramePr>
        <p:xfrm>
          <a:off x="1" y="6"/>
          <a:ext cx="10114960" cy="6857998"/>
        </p:xfrm>
        <a:graphic>
          <a:graphicData uri="http://schemas.openxmlformats.org/drawingml/2006/table">
            <a:tbl>
              <a:tblPr rtl="1" firstRow="1" firstCol="1" bandRow="1"/>
              <a:tblGrid>
                <a:gridCol w="2469823">
                  <a:extLst>
                    <a:ext uri="{9D8B030D-6E8A-4147-A177-3AD203B41FA5}">
                      <a16:colId xmlns:a16="http://schemas.microsoft.com/office/drawing/2014/main" val="20000"/>
                    </a:ext>
                  </a:extLst>
                </a:gridCol>
                <a:gridCol w="2790334">
                  <a:extLst>
                    <a:ext uri="{9D8B030D-6E8A-4147-A177-3AD203B41FA5}">
                      <a16:colId xmlns:a16="http://schemas.microsoft.com/office/drawing/2014/main" val="20001"/>
                    </a:ext>
                  </a:extLst>
                </a:gridCol>
                <a:gridCol w="910355">
                  <a:extLst>
                    <a:ext uri="{9D8B030D-6E8A-4147-A177-3AD203B41FA5}">
                      <a16:colId xmlns:a16="http://schemas.microsoft.com/office/drawing/2014/main" val="20002"/>
                    </a:ext>
                  </a:extLst>
                </a:gridCol>
                <a:gridCol w="539343">
                  <a:extLst>
                    <a:ext uri="{9D8B030D-6E8A-4147-A177-3AD203B41FA5}">
                      <a16:colId xmlns:a16="http://schemas.microsoft.com/office/drawing/2014/main" val="20003"/>
                    </a:ext>
                  </a:extLst>
                </a:gridCol>
                <a:gridCol w="539343">
                  <a:extLst>
                    <a:ext uri="{9D8B030D-6E8A-4147-A177-3AD203B41FA5}">
                      <a16:colId xmlns:a16="http://schemas.microsoft.com/office/drawing/2014/main" val="20004"/>
                    </a:ext>
                  </a:extLst>
                </a:gridCol>
                <a:gridCol w="1432881">
                  <a:extLst>
                    <a:ext uri="{9D8B030D-6E8A-4147-A177-3AD203B41FA5}">
                      <a16:colId xmlns:a16="http://schemas.microsoft.com/office/drawing/2014/main" val="20005"/>
                    </a:ext>
                  </a:extLst>
                </a:gridCol>
                <a:gridCol w="1432881">
                  <a:extLst>
                    <a:ext uri="{9D8B030D-6E8A-4147-A177-3AD203B41FA5}">
                      <a16:colId xmlns:a16="http://schemas.microsoft.com/office/drawing/2014/main" val="20006"/>
                    </a:ext>
                  </a:extLst>
                </a:gridCol>
              </a:tblGrid>
              <a:tr h="1219797">
                <a:tc>
                  <a:txBody>
                    <a:bodyPr/>
                    <a:lstStyle/>
                    <a:p>
                      <a:pPr algn="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اقدامات / پروژه</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متولی</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متولی</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اولویت</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پروژه های قابل اجرا</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پیش بینی اعتبار (میلیون ریال)</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سکونت گاه ها</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271089">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و تکمیل پوشش شبکه گاز</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گازدار نمودن روستاهای باقی مانده</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اداره گاز</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25</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l" rtl="0">
                        <a:lnSpc>
                          <a:spcPct val="107000"/>
                        </a:lnSpc>
                        <a:spcAft>
                          <a:spcPts val="0"/>
                        </a:spcAft>
                      </a:pPr>
                      <a:r>
                        <a:rPr lang="en-US" sz="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همه روستاهای بدون گاز</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243960">
                <a:tc rowSpan="6">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تکمیل شبکه راه های ارتباطی تسهیل کننده</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احداث راه بزين- غلاو یس توزلو- غلام ويسبه طول 12 کيلومتر</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rowSpan="6">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اداره راه</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60000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توزلو</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43960">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ميدان و بلوار در ورودي روستا که 6 نفر فوت نموده‌اند</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حي</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487918">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احداث جاده آسفالته از روستاي سرشبار و حسام اباد و گل تپه به روستاي قشقجه به طول 5 کيلومتر</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30000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قشقجه</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43960">
                <a:tc vMerge="1">
                  <a:txBody>
                    <a:bodyPr/>
                    <a:lstStyle/>
                    <a:p>
                      <a:endParaRPr lang="en-US"/>
                    </a:p>
                  </a:txBody>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نصب گارديل در کناره پل‌های جاده ترانزیت</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شهيداباد</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243960">
                <a:tc vMerge="1">
                  <a:txBody>
                    <a:bodyPr/>
                    <a:lstStyle/>
                    <a:p>
                      <a:endParaRPr lang="en-US"/>
                    </a:p>
                  </a:txBody>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دو پل بتني در ورودی روستا</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اردهين</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487918">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ساخت پياده‌روها و محل عبور و تردد روستاييان از دو سمت روستا به جاده ترانزیت</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شهيداباد</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r h="243960">
                <a:tc rowSpan="12">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تامین اب شرب بهداشتی</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تغيير منبع تأمين آب</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rowSpan="12">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اب روستایی / دهیاری / مشارکت محلی / مشارکت سپاه</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سراب و امام کهریز</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43960">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احداث شبکه آب شرب و تامین اب بهداشتی</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محمدخلج</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9"/>
                  </a:ext>
                </a:extLst>
              </a:tr>
              <a:tr h="243960">
                <a:tc vMerge="1">
                  <a:txBody>
                    <a:bodyPr/>
                    <a:lstStyle/>
                    <a:p>
                      <a:endParaRPr lang="en-US"/>
                    </a:p>
                  </a:txBody>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تامین اب شرب بهداشتی و کنتور گذاري</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قره كهريز</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487918">
                <a:tc vMerge="1">
                  <a:txBody>
                    <a:bodyPr/>
                    <a:lstStyle/>
                    <a:p>
                      <a:endParaRPr lang="en-US"/>
                    </a:p>
                  </a:txBody>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برقي نمودن چاه حفر شده آب شرب به منظور رفع مشکل آهکي بودن آب شرب </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حی، بزين</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243960">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بازسازي منبع و لوله‌هاي آب آشاميدني</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قزل بلاغ</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2"/>
                  </a:ext>
                </a:extLst>
              </a:tr>
              <a:tr h="243960">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تعمير لوله‌کشي آب شرب و تغيير منبع</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بصرك</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243960">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لوله‌کشي و انتقال آب آشاميدني از زاغج به سقرچين</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سقرچين</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4"/>
                  </a:ext>
                </a:extLst>
              </a:tr>
              <a:tr h="243960">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لوله‌کشي و انتقال آب شرب بهداشتي و قابل شرب</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اورگنجه</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243960">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خريد دستگاه تسويه آب</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دربند و عموكندي</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6"/>
                  </a:ext>
                </a:extLst>
              </a:tr>
              <a:tr h="243960">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لوله‌کشي و انتقال آب شرب بهداشتي و قابل شرب</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داش تپه</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487918">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لوله‌کشي مسير منبع آب شيرين پيرامون روستا به داخل روستا به فاصله حدود 600 متر</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پنبه زبان</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8"/>
                  </a:ext>
                </a:extLst>
              </a:tr>
              <a:tr h="243960">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تامین اب شرب بهداشتی</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شهيداباد</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25174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1029365"/>
              </p:ext>
            </p:extLst>
          </p:nvPr>
        </p:nvGraphicFramePr>
        <p:xfrm>
          <a:off x="161949" y="98474"/>
          <a:ext cx="11868101" cy="6887203"/>
        </p:xfrm>
        <a:graphic>
          <a:graphicData uri="http://schemas.openxmlformats.org/drawingml/2006/table">
            <a:tbl>
              <a:tblPr rtl="1" firstRow="1" firstCol="1" bandRow="1"/>
              <a:tblGrid>
                <a:gridCol w="1936767">
                  <a:extLst>
                    <a:ext uri="{9D8B030D-6E8A-4147-A177-3AD203B41FA5}">
                      <a16:colId xmlns:a16="http://schemas.microsoft.com/office/drawing/2014/main" val="20000"/>
                    </a:ext>
                  </a:extLst>
                </a:gridCol>
                <a:gridCol w="4814185">
                  <a:extLst>
                    <a:ext uri="{9D8B030D-6E8A-4147-A177-3AD203B41FA5}">
                      <a16:colId xmlns:a16="http://schemas.microsoft.com/office/drawing/2014/main" val="20001"/>
                    </a:ext>
                  </a:extLst>
                </a:gridCol>
                <a:gridCol w="681278">
                  <a:extLst>
                    <a:ext uri="{9D8B030D-6E8A-4147-A177-3AD203B41FA5}">
                      <a16:colId xmlns:a16="http://schemas.microsoft.com/office/drawing/2014/main" val="20002"/>
                    </a:ext>
                  </a:extLst>
                </a:gridCol>
                <a:gridCol w="589178">
                  <a:extLst>
                    <a:ext uri="{9D8B030D-6E8A-4147-A177-3AD203B41FA5}">
                      <a16:colId xmlns:a16="http://schemas.microsoft.com/office/drawing/2014/main" val="20003"/>
                    </a:ext>
                  </a:extLst>
                </a:gridCol>
                <a:gridCol w="666137">
                  <a:extLst>
                    <a:ext uri="{9D8B030D-6E8A-4147-A177-3AD203B41FA5}">
                      <a16:colId xmlns:a16="http://schemas.microsoft.com/office/drawing/2014/main" val="20004"/>
                    </a:ext>
                  </a:extLst>
                </a:gridCol>
                <a:gridCol w="1590278">
                  <a:extLst>
                    <a:ext uri="{9D8B030D-6E8A-4147-A177-3AD203B41FA5}">
                      <a16:colId xmlns:a16="http://schemas.microsoft.com/office/drawing/2014/main" val="20005"/>
                    </a:ext>
                  </a:extLst>
                </a:gridCol>
                <a:gridCol w="1590278">
                  <a:extLst>
                    <a:ext uri="{9D8B030D-6E8A-4147-A177-3AD203B41FA5}">
                      <a16:colId xmlns:a16="http://schemas.microsoft.com/office/drawing/2014/main" val="20006"/>
                    </a:ext>
                  </a:extLst>
                </a:gridCol>
              </a:tblGrid>
              <a:tr h="942984">
                <a:tc>
                  <a:txBody>
                    <a:bodyPr/>
                    <a:lstStyle/>
                    <a:p>
                      <a:pPr algn="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اقدامات / پروژه</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متولی</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متولی</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اولویت</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پروژه های قابل اجرا</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پیش بینی اعتبار (میلیون ریال)</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سکونت گاه ها</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317552">
                <a:tc rowSpan="8">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برطرف نمودن موانع توسعه کالبدی و محدودیت های طرح های هادی</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indent="5715" algn="ctr" rtl="1">
                        <a:lnSpc>
                          <a:spcPct val="107000"/>
                        </a:lnSpc>
                        <a:spcAft>
                          <a:spcPts val="0"/>
                        </a:spcAft>
                      </a:pPr>
                      <a:r>
                        <a:rPr lang="fa-IR" sz="14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بازنگري با فوريت در طرح هادي که باعث مهاجرت مي‌شود</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rowSpan="8">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بنیاد مسکن</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قشقجه</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317552">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بازنگري طرح هادي و افزايش حريم و محدوده روستا</a:t>
                      </a:r>
                      <a:endParaRPr lang="en-US" sz="20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شهيداباد</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317552">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کانال‌کشي مسير عبور سيلاب از داخل روستا</a:t>
                      </a:r>
                      <a:endParaRPr lang="en-US" sz="20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پنبه زبان</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317552">
                <a:tc vMerge="1">
                  <a:txBody>
                    <a:bodyPr/>
                    <a:lstStyle/>
                    <a:p>
                      <a:endParaRPr lang="en-US"/>
                    </a:p>
                  </a:txBody>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کمبود محدوده و حريم روستا و نيازمند بازنگري طرح هادي</a:t>
                      </a:r>
                      <a:endParaRPr lang="en-US" sz="20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قزل بلاغ</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تکميل شدن محدوده و نيازمندي به زمين‌هاي جديد مسکوني</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غلام ويس</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رفع مشکل محدوده</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قره كهريز</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بازنگري طرح هادي و رفع مشکل محدوده</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حي</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بازنگري و اصلاح طرح هادي روستايي</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پيرمرزبان</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317552">
                <a:tc rowSpan="11">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تامین زیرساخت های مقابله با بحران کانال کشی و احداث پل</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a:noFill/>
                    </a:lnB>
                    <a:solidFill>
                      <a:srgbClr val="C79FE5"/>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کانال</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rowSpan="11">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دهیاری / بنیاد مسکن / بخشداری / مدیریت بحران</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ياستي بولاغ</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9"/>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ترميم و بازسازي پل اصلي روستا </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داش تپه</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تعمير و بازسازي پل داخل روستا با قدمت 40 ساله دارد </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پيرمرزبان</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1"/>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کانال‌کشي مسير عبور سيلاب از داخل روستا</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گل تپه</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تکميل کانال نیمه کاره </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قجور</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3"/>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پل کوچک داخل روستا: با استفاده از لوله‌هاي 1 متري سيماني</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سرئين</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احداث کانال در داخل روستا به اندازه 300 متر </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محمدخلج</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5"/>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اجراي کانال هدايت سيل</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قره كهريز</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ديوارهاي مقابله با سيل و پل</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امام كهريز</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7"/>
                  </a:ext>
                </a:extLst>
              </a:tr>
              <a:tr h="317552">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سيل بند</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بصرک، عموكندي و دربند</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199087">
                <a:tc vMerge="1">
                  <a:txBody>
                    <a:bodyPr/>
                    <a:lstStyle/>
                    <a:p>
                      <a:endParaRPr lang="en-US"/>
                    </a:p>
                  </a:txBody>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پل بر مسيل سيل</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قياس کندي</a:t>
                      </a:r>
                      <a:endParaRPr lang="en-US" sz="18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742866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348" y="1"/>
            <a:ext cx="1936651" cy="6858000"/>
          </a:xfrm>
        </p:spPr>
        <p:txBody>
          <a:bodyPr>
            <a:normAutofit/>
          </a:bodyPr>
          <a:lstStyle/>
          <a:p>
            <a:pPr algn="ctr" rtl="1"/>
            <a:r>
              <a:rPr lang="fa-IR" sz="2800" b="1" dirty="0">
                <a:solidFill>
                  <a:srgbClr val="FF0000"/>
                </a:solidFill>
                <a:cs typeface="B Nazanin" panose="00000400000000000000" pitchFamily="2" charset="-78"/>
              </a:rPr>
              <a:t>بسته طرح های سرمایه گذاری اجتماعی و انسانی</a:t>
            </a:r>
            <a:endParaRPr lang="en-US" sz="28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6689258"/>
              </p:ext>
            </p:extLst>
          </p:nvPr>
        </p:nvGraphicFramePr>
        <p:xfrm>
          <a:off x="0" y="251665"/>
          <a:ext cx="10466362" cy="6354669"/>
        </p:xfrm>
        <a:graphic>
          <a:graphicData uri="http://schemas.openxmlformats.org/drawingml/2006/table">
            <a:tbl>
              <a:tblPr rtl="1" firstRow="1" firstCol="1" bandRow="1"/>
              <a:tblGrid>
                <a:gridCol w="1350253">
                  <a:extLst>
                    <a:ext uri="{9D8B030D-6E8A-4147-A177-3AD203B41FA5}">
                      <a16:colId xmlns:a16="http://schemas.microsoft.com/office/drawing/2014/main" val="20000"/>
                    </a:ext>
                  </a:extLst>
                </a:gridCol>
                <a:gridCol w="4094268">
                  <a:extLst>
                    <a:ext uri="{9D8B030D-6E8A-4147-A177-3AD203B41FA5}">
                      <a16:colId xmlns:a16="http://schemas.microsoft.com/office/drawing/2014/main" val="20001"/>
                    </a:ext>
                  </a:extLst>
                </a:gridCol>
                <a:gridCol w="1449189">
                  <a:extLst>
                    <a:ext uri="{9D8B030D-6E8A-4147-A177-3AD203B41FA5}">
                      <a16:colId xmlns:a16="http://schemas.microsoft.com/office/drawing/2014/main" val="20002"/>
                    </a:ext>
                  </a:extLst>
                </a:gridCol>
                <a:gridCol w="684338">
                  <a:extLst>
                    <a:ext uri="{9D8B030D-6E8A-4147-A177-3AD203B41FA5}">
                      <a16:colId xmlns:a16="http://schemas.microsoft.com/office/drawing/2014/main" val="20003"/>
                    </a:ext>
                  </a:extLst>
                </a:gridCol>
                <a:gridCol w="563573">
                  <a:extLst>
                    <a:ext uri="{9D8B030D-6E8A-4147-A177-3AD203B41FA5}">
                      <a16:colId xmlns:a16="http://schemas.microsoft.com/office/drawing/2014/main" val="20004"/>
                    </a:ext>
                  </a:extLst>
                </a:gridCol>
                <a:gridCol w="555969">
                  <a:extLst>
                    <a:ext uri="{9D8B030D-6E8A-4147-A177-3AD203B41FA5}">
                      <a16:colId xmlns:a16="http://schemas.microsoft.com/office/drawing/2014/main" val="20005"/>
                    </a:ext>
                  </a:extLst>
                </a:gridCol>
                <a:gridCol w="884386">
                  <a:extLst>
                    <a:ext uri="{9D8B030D-6E8A-4147-A177-3AD203B41FA5}">
                      <a16:colId xmlns:a16="http://schemas.microsoft.com/office/drawing/2014/main" val="20006"/>
                    </a:ext>
                  </a:extLst>
                </a:gridCol>
                <a:gridCol w="884386">
                  <a:extLst>
                    <a:ext uri="{9D8B030D-6E8A-4147-A177-3AD203B41FA5}">
                      <a16:colId xmlns:a16="http://schemas.microsoft.com/office/drawing/2014/main" val="20007"/>
                    </a:ext>
                  </a:extLst>
                </a:gridCol>
              </a:tblGrid>
              <a:tr h="984738">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Zar" panose="00000400000000000000" pitchFamily="2" charset="-78"/>
                        </a:rPr>
                        <a:t>اقدامات / پروژه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Zar" panose="00000400000000000000" pitchFamily="2" charset="-78"/>
                        </a:rPr>
                        <a:t>متولی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Zar" panose="00000400000000000000" pitchFamily="2" charset="-78"/>
                        </a:rPr>
                        <a:t>متولی</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Zar" panose="00000400000000000000" pitchFamily="2" charset="-78"/>
                        </a:rPr>
                        <a:t>اولویت</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Zar" panose="00000400000000000000" pitchFamily="2" charset="-78"/>
                        </a:rPr>
                        <a:t>تعداد پروژه های قابل اجرا</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Zar" panose="00000400000000000000" pitchFamily="2" charset="-78"/>
                        </a:rPr>
                        <a:t>اشتغال مستقیم مورد انتظار</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Zar" panose="00000400000000000000" pitchFamily="2" charset="-78"/>
                        </a:rPr>
                        <a:t>پیش بینی اعتبار (میلیون ریال)</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Zar" panose="00000400000000000000" pitchFamily="2" charset="-78"/>
                        </a:rPr>
                        <a:t>سکونت گاه ها</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224447">
                <a:tc rowSpan="7">
                  <a:txBody>
                    <a:bodyPr/>
                    <a:lstStyle/>
                    <a:p>
                      <a:pPr algn="ctr" rtl="1">
                        <a:lnSpc>
                          <a:spcPct val="107000"/>
                        </a:lnSpc>
                        <a:spcAft>
                          <a:spcPts val="0"/>
                        </a:spcAft>
                      </a:pPr>
                      <a:r>
                        <a:rPr lang="fa-IR" sz="1800" b="1" dirty="0">
                          <a:solidFill>
                            <a:srgbClr val="000000"/>
                          </a:solidFill>
                          <a:effectLst/>
                          <a:latin typeface="B Nazanin" panose="00000400000000000000" pitchFamily="2" charset="-78"/>
                          <a:ea typeface="Times New Roman" panose="02020603050405020304" pitchFamily="18" charset="0"/>
                          <a:cs typeface="Arial" panose="020B0604020202020204" pitchFamily="34" charset="0"/>
                        </a:rPr>
                        <a:t>توسعه امکانات ورزشی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تکميل پارک و زمين فوتبال در روستا</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rowSpan="6">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تربيت بدني</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قشقجه</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224447">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زمين ورزشي</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پنبه زبان</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24447">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فضاهاي ورزش همگاني</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گل تپه</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224447">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احداث سالن يا زمين ورزشي</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زاغج</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24447">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تکميل زمين ورزشي که خيرين داده‌اند</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بزين</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224447">
                <a:tc vMerge="1">
                  <a:txBody>
                    <a:bodyPr/>
                    <a:lstStyle/>
                    <a:p>
                      <a:endParaRPr lang="en-US"/>
                    </a:p>
                  </a:txBody>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احداث سالن ورزشي</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vMerge="1">
                  <a:txBody>
                    <a:bodyPr/>
                    <a:lstStyle/>
                    <a:p>
                      <a:endParaRPr lang="en-US"/>
                    </a:p>
                  </a:txBody>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توزلو</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98972">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 اختيار قرار دادن دبيرستان خالي از دانش‌آموز براي ورزش و سالن ورزشي</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و پرورش / تربيت بدني</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پيرمرزبان</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r h="673339">
                <a:tc rowSpan="2">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کاهش اعتیاد و اسیب های اجتماعی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رصد و طبقه‌بندي روستاها از جهت آسيب‌هاي اجتماعي به ويژه اعتياد و تعريف برخي از اعتبارات کاهش آثار آسيب‌هاي اجتماعي</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بهزیستی /بخشداري / فرمانداري</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پرآسیب به ویژه اعتیاد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24447">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ایجاد مرکز ترک اعتیاد و بازپروری معتادان</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بهزیستی</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زرین رود</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9"/>
                  </a:ext>
                </a:extLst>
              </a:tr>
              <a:tr h="673339">
                <a:tc rowSpan="3">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و توسعه منابع انسانی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آموزش‌هاي فني، حرفه‌اي و کشاورزي ترويجي به ویژه تبديل کارگران نيمه ماهر به ماهر در مشاغل ساختماني با آموزش‌هاي تعريف شده</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فني حرفه‌اي / جهاد کشاورزي</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جدول</a:t>
                      </a:r>
                      <a:endParaRPr lang="en-US" sz="120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3-6-</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398972">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تعريف برنامه استفاده از ظرفيت مشارکت مذهبي مناسب روستاها در توسعه روستا</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اوقاف / تبليغات اسلامي</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dirty="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dirty="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2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همه روستاها</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1"/>
                  </a:ext>
                </a:extLst>
              </a:tr>
              <a:tr h="673339">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ارتقاي توانمندي کارورزان خانه‌هاي بهداشت</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1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اداره بهداشت و درمان</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rtl="1"/>
                      <a:endParaRPr lang="en-US" sz="1100" dirty="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2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دارای خانه بهداشت</a:t>
                      </a:r>
                      <a:endParaRPr lang="en-US" sz="1200"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224447">
                <a:tc>
                  <a:txBody>
                    <a:bodyPr/>
                    <a:lstStyle/>
                    <a:p>
                      <a:pPr rtl="1"/>
                      <a:endParaRPr lang="en-US" sz="1400" b="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b="0" dirty="0">
                          <a:solidFill>
                            <a:srgbClr val="000000"/>
                          </a:solidFill>
                          <a:effectLst/>
                          <a:latin typeface="Arial" panose="020B0604020202020204" pitchFamily="34" charset="0"/>
                          <a:ea typeface="Times New Roman" panose="02020603050405020304" pitchFamily="18" charset="0"/>
                          <a:cs typeface="B Zar" panose="00000400000000000000" pitchFamily="2" charset="-78"/>
                        </a:rPr>
                        <a:t>جمع</a:t>
                      </a:r>
                      <a:endParaRPr lang="en-US" sz="1600" b="0" dirty="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1.42</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59</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05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34100</a:t>
                      </a:r>
                      <a:endParaRPr lang="en-US" sz="1200">
                        <a:effectLst/>
                        <a:latin typeface="B Nazanin" panose="00000400000000000000" pitchFamily="2" charset="-78"/>
                        <a:ea typeface="Calibri" panose="020F0502020204030204" pitchFamily="34" charset="0"/>
                        <a:cs typeface="B Nazanin" panose="00000400000000000000" pitchFamily="2" charset="-78"/>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rtl="1"/>
                      <a:endParaRPr lang="en-US" sz="1100" dirty="0">
                        <a:effectLst/>
                        <a:latin typeface="Calibri" panose="020F0502020204030204" pitchFamily="34" charset="0"/>
                        <a:cs typeface="Arial" panose="020B0604020202020204" pitchFamily="34" charset="0"/>
                      </a:endParaRPr>
                    </a:p>
                  </a:txBody>
                  <a:tcPr marL="54299" marR="5429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251905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1010" y="1"/>
            <a:ext cx="2340989" cy="6858000"/>
          </a:xfrm>
        </p:spPr>
        <p:txBody>
          <a:bodyPr>
            <a:normAutofit/>
          </a:bodyPr>
          <a:lstStyle/>
          <a:p>
            <a:pPr algn="ctr" rtl="1"/>
            <a:r>
              <a:rPr lang="fa-IR" sz="3200" b="1" dirty="0">
                <a:solidFill>
                  <a:srgbClr val="FF0000"/>
                </a:solidFill>
                <a:cs typeface="B Nazanin" panose="00000400000000000000" pitchFamily="2" charset="-78"/>
              </a:rPr>
              <a:t>فهرست دوره‌هاي آموزشي مورد نياز روستاها</a:t>
            </a:r>
            <a:endParaRPr lang="en-US" sz="32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7000036"/>
              </p:ext>
            </p:extLst>
          </p:nvPr>
        </p:nvGraphicFramePr>
        <p:xfrm>
          <a:off x="0" y="7"/>
          <a:ext cx="9851010" cy="6783498"/>
        </p:xfrm>
        <a:graphic>
          <a:graphicData uri="http://schemas.openxmlformats.org/drawingml/2006/table">
            <a:tbl>
              <a:tblPr rtl="1" firstRow="1" firstCol="1" bandRow="1"/>
              <a:tblGrid>
                <a:gridCol w="3633501">
                  <a:extLst>
                    <a:ext uri="{9D8B030D-6E8A-4147-A177-3AD203B41FA5}">
                      <a16:colId xmlns:a16="http://schemas.microsoft.com/office/drawing/2014/main" val="20000"/>
                    </a:ext>
                  </a:extLst>
                </a:gridCol>
                <a:gridCol w="6217509">
                  <a:extLst>
                    <a:ext uri="{9D8B030D-6E8A-4147-A177-3AD203B41FA5}">
                      <a16:colId xmlns:a16="http://schemas.microsoft.com/office/drawing/2014/main" val="20001"/>
                    </a:ext>
                  </a:extLst>
                </a:gridCol>
              </a:tblGrid>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موضوع آموزش</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 ها</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طراحي نقشه تابلو فرش</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توزلو، غلام ویس، قشقچه، امیرلو، استرود، قره کهریز</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الگوهاي بهينه کشت</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بزین، کهلا، قره کهریز، اردهین</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تخریب خاک</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بزین، کهلا، حی</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اصول استفاده از سموم و آفات</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بزین، کهلا، حی، قزل بلاغ</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کاهش مرگ و میر دام و به نژادی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غلام ویس، محمد خلج، قشقچه، سرئین، شرور، استرود،  گل تپه، سقرچین، ارقین بلاغ</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کاشت زعفران</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غلام ویس، قجور، سرقچین، پیرمرزبان ( گل محمدی)، قزل بلاغ</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تنوع کشت آبی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غلام ویس، شهید آباد، زاغج</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آشنایی با اصلاح نژاد دام</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حسام آباد</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اصول نگهداری سیب زمینی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حی</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9"/>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پرورش ماهي در استخرهاي دومنظوره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حی،اردهین، امیرلو</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کلاس‌های فرش بافی و خیاطی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قشقچه</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1"/>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حفاظت از مراتع و محيط زيست</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قشقچه</a:t>
                      </a:r>
                      <a:endParaRPr lang="en-US" sz="16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مشاغل فنی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زاغج، پیرمرزبان، شهید آباد، سقرچین،</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3"/>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مشاغل خانگی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زاغج، پیرمرزبان، شهید آباد، سقرچین،</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ترویج الگوی کشت نوین در جهت افزایش بازدهی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امیرلو، قره کهریز، اردهین، قیاس کندی</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5"/>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زنبور داری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امیرلو، زاغه لو</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کاشت با تیپ و شیوه‌های جدید آبیاری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قره کهریز</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7"/>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پرورش دام</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اردهین، قجور، قیاس کندی</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کلاس‌هاي مجسمه سازي با رويکرد و طرح‌هاي نو</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قزل بلاغ</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19"/>
                  </a:ext>
                </a:extLst>
              </a:tr>
              <a:tr h="29817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کاشت گیاهان دارویی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قجور</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0">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آشنایی با بیماری های دام</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پنبه زبان</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21"/>
                  </a:ext>
                </a:extLst>
              </a:tr>
              <a:tr h="150454">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ملیله کاری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fa-IR"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قیاس کندی</a:t>
                      </a:r>
                      <a:endParaRPr lang="en-US" sz="16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2788252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0058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a:solidFill>
                  <a:srgbClr val="FF0000"/>
                </a:solidFill>
                <a:cs typeface="B Nazanin" panose="00000400000000000000" pitchFamily="2" charset="-78"/>
              </a:rPr>
              <a:t>تحولات جمعیت</a:t>
            </a:r>
            <a:endParaRPr lang="en-US" sz="3200" b="1" dirty="0">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0" y="1329178"/>
            <a:ext cx="12192000" cy="5528821"/>
          </a:xfrm>
          <a:prstGeom prst="rect">
            <a:avLst/>
          </a:prstGeom>
        </p:spPr>
      </p:pic>
    </p:spTree>
    <p:extLst>
      <p:ext uri="{BB962C8B-B14F-4D97-AF65-F5344CB8AC3E}">
        <p14:creationId xmlns:p14="http://schemas.microsoft.com/office/powerpoint/2010/main" val="12204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694" y="0"/>
            <a:ext cx="2171306" cy="6787299"/>
          </a:xfrm>
        </p:spPr>
        <p:txBody>
          <a:bodyPr>
            <a:normAutofit/>
          </a:bodyPr>
          <a:lstStyle/>
          <a:p>
            <a:pPr algn="ctr"/>
            <a:r>
              <a:rPr lang="fa-IR" sz="3200" b="1" dirty="0">
                <a:solidFill>
                  <a:srgbClr val="FF0000"/>
                </a:solidFill>
                <a:cs typeface="B Nazanin" panose="00000400000000000000" pitchFamily="2" charset="-78"/>
              </a:rPr>
              <a:t>ساختار اقتصادي و درآمدی و مهارت های غالب بخش</a:t>
            </a:r>
            <a:endParaRPr lang="en-US"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3720262"/>
              </p:ext>
            </p:extLst>
          </p:nvPr>
        </p:nvGraphicFramePr>
        <p:xfrm>
          <a:off x="1" y="1"/>
          <a:ext cx="10114960" cy="6787297"/>
        </p:xfrm>
        <a:graphic>
          <a:graphicData uri="http://schemas.openxmlformats.org/drawingml/2006/table">
            <a:tbl>
              <a:tblPr rtl="1" firstRow="1" firstCol="1" bandRow="1"/>
              <a:tblGrid>
                <a:gridCol w="3847114">
                  <a:extLst>
                    <a:ext uri="{9D8B030D-6E8A-4147-A177-3AD203B41FA5}">
                      <a16:colId xmlns:a16="http://schemas.microsoft.com/office/drawing/2014/main" val="20000"/>
                    </a:ext>
                  </a:extLst>
                </a:gridCol>
                <a:gridCol w="1730366">
                  <a:extLst>
                    <a:ext uri="{9D8B030D-6E8A-4147-A177-3AD203B41FA5}">
                      <a16:colId xmlns:a16="http://schemas.microsoft.com/office/drawing/2014/main" val="20001"/>
                    </a:ext>
                  </a:extLst>
                </a:gridCol>
                <a:gridCol w="905269">
                  <a:extLst>
                    <a:ext uri="{9D8B030D-6E8A-4147-A177-3AD203B41FA5}">
                      <a16:colId xmlns:a16="http://schemas.microsoft.com/office/drawing/2014/main" val="20002"/>
                    </a:ext>
                  </a:extLst>
                </a:gridCol>
                <a:gridCol w="1462015">
                  <a:extLst>
                    <a:ext uri="{9D8B030D-6E8A-4147-A177-3AD203B41FA5}">
                      <a16:colId xmlns:a16="http://schemas.microsoft.com/office/drawing/2014/main" val="20003"/>
                    </a:ext>
                  </a:extLst>
                </a:gridCol>
                <a:gridCol w="2170196">
                  <a:extLst>
                    <a:ext uri="{9D8B030D-6E8A-4147-A177-3AD203B41FA5}">
                      <a16:colId xmlns:a16="http://schemas.microsoft.com/office/drawing/2014/main" val="20004"/>
                    </a:ext>
                  </a:extLst>
                </a:gridCol>
              </a:tblGrid>
              <a:tr h="1234054">
                <a:tc>
                  <a:txBody>
                    <a:bodyPr/>
                    <a:lstStyle/>
                    <a:p>
                      <a:pPr algn="ctr" rtl="1">
                        <a:lnSpc>
                          <a:spcPct val="90000"/>
                        </a:lnSpc>
                        <a:spcAft>
                          <a:spcPts val="0"/>
                        </a:spcAft>
                      </a:pPr>
                      <a:r>
                        <a:rPr lang="ar-SA" sz="2000" b="1" dirty="0">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نام روستا</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90000"/>
                        </a:lnSpc>
                        <a:spcAft>
                          <a:spcPts val="0"/>
                        </a:spcAft>
                      </a:pPr>
                      <a:r>
                        <a:rPr lang="ar-SA" sz="2000" b="1">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زمينه برند سازي قابليت موجود روستا</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90000"/>
                        </a:lnSpc>
                        <a:spcAft>
                          <a:spcPts val="0"/>
                        </a:spcAft>
                      </a:pPr>
                      <a:r>
                        <a:rPr lang="ar-SA" sz="2000" b="1">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برآورد اشتغال (نفر)</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90000"/>
                        </a:lnSpc>
                        <a:spcAft>
                          <a:spcPts val="0"/>
                        </a:spcAft>
                      </a:pPr>
                      <a:r>
                        <a:rPr lang="ar-SA" sz="2000" b="1">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برند پيشنهادي</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tc>
                  <a:txBody>
                    <a:bodyPr/>
                    <a:lstStyle/>
                    <a:p>
                      <a:pPr algn="ctr" rtl="1">
                        <a:lnSpc>
                          <a:spcPct val="90000"/>
                        </a:lnSpc>
                        <a:spcAft>
                          <a:spcPts val="0"/>
                        </a:spcAft>
                      </a:pPr>
                      <a:r>
                        <a:rPr lang="ar-SA" sz="2000" b="1" dirty="0">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حوزه فروش يا خدمات</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12CA4"/>
                    </a:solidFill>
                  </a:tcPr>
                </a:tc>
                <a:extLst>
                  <a:ext uri="{0D108BD9-81ED-4DB2-BD59-A6C34878D82A}">
                    <a16:rowId xmlns:a16="http://schemas.microsoft.com/office/drawing/2014/main" val="10000"/>
                  </a:ext>
                </a:extLst>
              </a:tr>
              <a:tr h="617027">
                <a:tc>
                  <a:txBody>
                    <a:bodyPr/>
                    <a:lstStyle/>
                    <a:p>
                      <a:pPr algn="ctr" rtl="1">
                        <a:lnSpc>
                          <a:spcPct val="90000"/>
                        </a:lnSpc>
                        <a:spcAft>
                          <a:spcPts val="0"/>
                        </a:spcAft>
                      </a:pPr>
                      <a:r>
                        <a:rPr lang="ar-SA" sz="2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اکثريت روستاهاي جنوب منظومه (15 روستا)</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تابلو فرش</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1400</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تابلو فرش زرينه</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داخل کشور و صادرات</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1"/>
                  </a:ext>
                </a:extLst>
              </a:tr>
              <a:tr h="617027">
                <a:tc>
                  <a:txBody>
                    <a:bodyPr/>
                    <a:lstStyle/>
                    <a:p>
                      <a:pPr algn="ctr" rtl="1">
                        <a:lnSpc>
                          <a:spcPct val="90000"/>
                        </a:lnSpc>
                        <a:spcAft>
                          <a:spcPts val="0"/>
                        </a:spcAft>
                      </a:pPr>
                      <a:r>
                        <a:rPr lang="ar-SA" sz="20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برخي از روستاهاي مياني منظومه (7 روستا)</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90000"/>
                        </a:lnSpc>
                        <a:spcAft>
                          <a:spcPts val="0"/>
                        </a:spcAft>
                      </a:pPr>
                      <a:r>
                        <a:rPr lang="ar-SA"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قاليبافي ابريشم</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0">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400</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قالي زرينه</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داخل کشور و صادرات</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617027">
                <a:tc>
                  <a:txBody>
                    <a:bodyPr/>
                    <a:lstStyle/>
                    <a:p>
                      <a:pPr algn="ctr" rtl="1">
                        <a:lnSpc>
                          <a:spcPct val="90000"/>
                        </a:lnSpc>
                        <a:spcAft>
                          <a:spcPts val="0"/>
                        </a:spcAft>
                      </a:pPr>
                      <a:r>
                        <a:rPr lang="ar-SA" sz="2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قزل بلاغ و اميرلو (به صورت محدود)</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90000"/>
                        </a:lnSpc>
                        <a:spcAft>
                          <a:spcPts val="0"/>
                        </a:spcAft>
                      </a:pPr>
                      <a:r>
                        <a:rPr lang="ar-SA"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مجسمه سازي</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150</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مجسمه زرينه</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داخل کشور (تهران و قم و...)</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3"/>
                  </a:ext>
                </a:extLst>
              </a:tr>
              <a:tr h="617027">
                <a:tc>
                  <a:txBody>
                    <a:bodyPr/>
                    <a:lstStyle/>
                    <a:p>
                      <a:pPr algn="ctr" rtl="1">
                        <a:lnSpc>
                          <a:spcPct val="90000"/>
                        </a:lnSpc>
                        <a:spcAft>
                          <a:spcPts val="0"/>
                        </a:spcAft>
                      </a:pPr>
                      <a:r>
                        <a:rPr lang="ar-SA" sz="2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توزلو</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90000"/>
                        </a:lnSpc>
                        <a:spcAft>
                          <a:spcPts val="0"/>
                        </a:spcAft>
                      </a:pPr>
                      <a:r>
                        <a:rPr lang="ar-SA"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کف و سنگ ساب</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0">
                        <a:lnSpc>
                          <a:spcPct val="90000"/>
                        </a:lnSpc>
                        <a:spcAft>
                          <a:spcPts val="0"/>
                        </a:spcAft>
                      </a:pPr>
                      <a:r>
                        <a:rPr lang="ar-SA"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70</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0">
                        <a:lnSpc>
                          <a:spcPct val="9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داخل کشور</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617027">
                <a:tc>
                  <a:txBody>
                    <a:bodyPr/>
                    <a:lstStyle/>
                    <a:p>
                      <a:pPr algn="ctr" rtl="1">
                        <a:lnSpc>
                          <a:spcPct val="90000"/>
                        </a:lnSpc>
                        <a:spcAft>
                          <a:spcPts val="0"/>
                        </a:spcAft>
                      </a:pPr>
                      <a:r>
                        <a:rPr lang="ar-SA" sz="2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قره کهريز و زاغج</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عايق کار سردخانه</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90000"/>
                        </a:lnSpc>
                        <a:spcAft>
                          <a:spcPts val="0"/>
                        </a:spcAft>
                      </a:pPr>
                      <a:r>
                        <a:rPr lang="ar-SA"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9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داخل کشور و عراق</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5"/>
                  </a:ext>
                </a:extLst>
              </a:tr>
              <a:tr h="617027">
                <a:tc>
                  <a:txBody>
                    <a:bodyPr/>
                    <a:lstStyle/>
                    <a:p>
                      <a:pPr algn="ctr" rtl="1">
                        <a:lnSpc>
                          <a:spcPct val="90000"/>
                        </a:lnSpc>
                        <a:spcAft>
                          <a:spcPts val="0"/>
                        </a:spcAft>
                      </a:pPr>
                      <a:r>
                        <a:rPr lang="ar-SA" sz="2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آغوزلو</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شيره انگور</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0">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90000"/>
                        </a:lnSpc>
                        <a:spcAft>
                          <a:spcPts val="0"/>
                        </a:spcAft>
                      </a:pPr>
                      <a:r>
                        <a:rPr lang="ar-SA"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شيره انگور آغوزلو</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قيدار و حومه</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617027">
                <a:tc>
                  <a:txBody>
                    <a:bodyPr/>
                    <a:lstStyle/>
                    <a:p>
                      <a:pPr algn="ctr" rtl="1">
                        <a:lnSpc>
                          <a:spcPct val="90000"/>
                        </a:lnSpc>
                        <a:spcAft>
                          <a:spcPts val="0"/>
                        </a:spcAft>
                      </a:pPr>
                      <a:r>
                        <a:rPr lang="ar-SA" sz="2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اميرلو</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دکل کار</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90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90000"/>
                        </a:lnSpc>
                        <a:spcAft>
                          <a:spcPts val="0"/>
                        </a:spcAft>
                      </a:pPr>
                      <a:r>
                        <a:rPr lang="ar-SA"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داخل کشور</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7"/>
                  </a:ext>
                </a:extLst>
              </a:tr>
              <a:tr h="617027">
                <a:tc>
                  <a:txBody>
                    <a:bodyPr/>
                    <a:lstStyle/>
                    <a:p>
                      <a:pPr algn="ctr" rtl="1">
                        <a:lnSpc>
                          <a:spcPct val="90000"/>
                        </a:lnSpc>
                        <a:spcAft>
                          <a:spcPts val="0"/>
                        </a:spcAft>
                      </a:pPr>
                      <a:r>
                        <a:rPr lang="ar-SA" sz="2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ياستي بلاغ و کهلا</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توليد بذر مادر</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0">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0">
                        <a:lnSpc>
                          <a:spcPct val="9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tc>
                  <a:txBody>
                    <a:bodyPr/>
                    <a:lstStyle/>
                    <a:p>
                      <a:pPr algn="ctr" rtl="1">
                        <a:lnSpc>
                          <a:spcPct val="90000"/>
                        </a:lnSpc>
                        <a:spcAft>
                          <a:spcPts val="0"/>
                        </a:spcAft>
                      </a:pPr>
                      <a:r>
                        <a:rPr lang="ar-SA"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استان‌هاي مجاور</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617027">
                <a:tc>
                  <a:txBody>
                    <a:bodyPr/>
                    <a:lstStyle/>
                    <a:p>
                      <a:pPr algn="ctr" rtl="1">
                        <a:lnSpc>
                          <a:spcPct val="90000"/>
                        </a:lnSpc>
                        <a:spcAft>
                          <a:spcPts val="0"/>
                        </a:spcAft>
                      </a:pPr>
                      <a:r>
                        <a:rPr lang="ar-SA" sz="20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قياسکندي</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مليله کار</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90000"/>
                        </a:lnSpc>
                        <a:spcAft>
                          <a:spcPts val="0"/>
                        </a:spcAft>
                      </a:pPr>
                      <a:r>
                        <a:rPr lang="ar-SA"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0">
                        <a:lnSpc>
                          <a:spcPct val="9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200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tc>
                  <a:txBody>
                    <a:bodyPr/>
                    <a:lstStyle/>
                    <a:p>
                      <a:pPr algn="ctr" rtl="1">
                        <a:lnSpc>
                          <a:spcPct val="90000"/>
                        </a:lnSpc>
                        <a:spcAft>
                          <a:spcPts val="0"/>
                        </a:spcAft>
                      </a:pPr>
                      <a:r>
                        <a:rPr lang="ar-SA" sz="16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استان و تهران</a:t>
                      </a:r>
                      <a:endParaRPr lang="en-US" sz="2000"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C79FE5"/>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1509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75671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34" y="1979629"/>
            <a:ext cx="10515600" cy="1982919"/>
          </a:xfrm>
        </p:spPr>
        <p:txBody>
          <a:bodyPr/>
          <a:lstStyle/>
          <a:p>
            <a:r>
              <a:rPr lang="fa-IR" sz="4800" dirty="0">
                <a:cs typeface="B Nazanin" panose="00000400000000000000" pitchFamily="2" charset="-78"/>
              </a:rPr>
              <a:t>بررسی و اولویت‌بندی قابلیت‌ها و محدودیت‌های منظومه</a:t>
            </a:r>
            <a:br>
              <a:rPr lang="fa-IR" dirty="0"/>
            </a:br>
            <a:endParaRPr lang="en-US" dirty="0"/>
          </a:p>
        </p:txBody>
      </p:sp>
    </p:spTree>
    <p:extLst>
      <p:ext uri="{BB962C8B-B14F-4D97-AF65-F5344CB8AC3E}">
        <p14:creationId xmlns:p14="http://schemas.microsoft.com/office/powerpoint/2010/main" val="277301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556342"/>
          </a:xfrm>
        </p:spPr>
        <p:txBody>
          <a:bodyPr>
            <a:noAutofit/>
          </a:bodyPr>
          <a:lstStyle/>
          <a:p>
            <a:pPr marL="0" indent="0" algn="ctr" rtl="1">
              <a:buNone/>
            </a:pPr>
            <a:r>
              <a:rPr lang="fa-IR" sz="3200" b="1" dirty="0">
                <a:cs typeface="B Nazanin" panose="00000400000000000000" pitchFamily="2" charset="-78"/>
              </a:rPr>
              <a:t>قابلیت ها</a:t>
            </a:r>
          </a:p>
          <a:p>
            <a:pPr marL="0" indent="0" algn="r" rtl="1">
              <a:buNone/>
            </a:pPr>
            <a:r>
              <a:rPr lang="fa-IR" sz="2400" b="1" dirty="0">
                <a:cs typeface="B Nazanin" panose="00000400000000000000" pitchFamily="2" charset="-78"/>
              </a:rPr>
              <a:t>اکولوژیک</a:t>
            </a:r>
            <a:r>
              <a:rPr lang="fa-IR" sz="2400" dirty="0">
                <a:cs typeface="B Nazanin" panose="00000400000000000000" pitchFamily="2" charset="-78"/>
              </a:rPr>
              <a:t>	</a:t>
            </a:r>
          </a:p>
          <a:p>
            <a:pPr algn="r" rtl="1">
              <a:buFont typeface="Wingdings" panose="05000000000000000000" pitchFamily="2" charset="2"/>
              <a:buChar char="Ø"/>
            </a:pPr>
            <a:r>
              <a:rPr lang="fa-IR" sz="2400" dirty="0">
                <a:cs typeface="B Nazanin" panose="00000400000000000000" pitchFamily="2" charset="-78"/>
              </a:rPr>
              <a:t>زهکشی مناسب خاک, فرسایش محدود</a:t>
            </a:r>
          </a:p>
          <a:p>
            <a:pPr algn="r" rtl="1">
              <a:buFont typeface="Wingdings" panose="05000000000000000000" pitchFamily="2" charset="2"/>
              <a:buChar char="Ø"/>
            </a:pPr>
            <a:r>
              <a:rPr lang="fa-IR" sz="2400" dirty="0">
                <a:cs typeface="B Nazanin" panose="00000400000000000000" pitchFamily="2" charset="-78"/>
              </a:rPr>
              <a:t>دشت کم شیب و فلات گسترده</a:t>
            </a:r>
          </a:p>
          <a:p>
            <a:pPr algn="r" rtl="1">
              <a:buFont typeface="Wingdings" panose="05000000000000000000" pitchFamily="2" charset="2"/>
              <a:buChar char="Ø"/>
            </a:pPr>
            <a:r>
              <a:rPr lang="fa-IR" sz="2400" dirty="0">
                <a:cs typeface="B Nazanin" panose="00000400000000000000" pitchFamily="2" charset="-78"/>
              </a:rPr>
              <a:t>زمین‌های جلگه‌ای مساعد برای زراعت به ویژه در دهستان بزینه رود</a:t>
            </a:r>
          </a:p>
          <a:p>
            <a:pPr algn="r" rtl="1">
              <a:buFont typeface="Wingdings" panose="05000000000000000000" pitchFamily="2" charset="2"/>
              <a:buChar char="Ø"/>
            </a:pPr>
            <a:r>
              <a:rPr lang="fa-IR" sz="2400" i="1" dirty="0">
                <a:cs typeface="B Nazanin" panose="00000400000000000000" pitchFamily="2" charset="-78"/>
              </a:rPr>
              <a:t>خطر </a:t>
            </a:r>
            <a:r>
              <a:rPr lang="fa-IR" sz="2400" dirty="0">
                <a:cs typeface="B Nazanin" panose="00000400000000000000" pitchFamily="2" charset="-78"/>
              </a:rPr>
              <a:t>پایین زلزله در منظومه</a:t>
            </a:r>
          </a:p>
          <a:p>
            <a:pPr algn="r" rtl="1">
              <a:buFont typeface="Wingdings" panose="05000000000000000000" pitchFamily="2" charset="2"/>
              <a:buChar char="Ø"/>
            </a:pPr>
            <a:r>
              <a:rPr lang="fa-IR" sz="2400" dirty="0">
                <a:cs typeface="B Nazanin" panose="00000400000000000000" pitchFamily="2" charset="-78"/>
              </a:rPr>
              <a:t>وجود رودخانه فصلی بزینه رود جاری در کل منظومه، منابع آب‌های عمیق بسیار خوب در دهستان بزینه رود</a:t>
            </a:r>
          </a:p>
          <a:p>
            <a:pPr algn="r" rtl="1">
              <a:buFont typeface="Wingdings" panose="05000000000000000000" pitchFamily="2" charset="2"/>
              <a:buChar char="Ø"/>
            </a:pPr>
            <a:r>
              <a:rPr lang="fa-IR" sz="2400" dirty="0">
                <a:cs typeface="B Nazanin" panose="00000400000000000000" pitchFamily="2" charset="-78"/>
              </a:rPr>
              <a:t>امکان کنترل و تجميع آب‌های سطحي و روان آب‌ها در بخش جنوبي منظومه با قابليت آبخوان‌داری و استخر ذخيره پی وی سی</a:t>
            </a:r>
          </a:p>
          <a:p>
            <a:pPr marL="0" indent="0" algn="r" rtl="1">
              <a:buNone/>
            </a:pPr>
            <a:r>
              <a:rPr lang="fa-IR" sz="2400" b="1" dirty="0">
                <a:cs typeface="B Nazanin" panose="00000400000000000000" pitchFamily="2" charset="-78"/>
              </a:rPr>
              <a:t>اجتماعی و فرهنگی</a:t>
            </a:r>
            <a:endParaRPr lang="fa-IR" sz="2400" dirty="0">
              <a:cs typeface="B Nazanin" panose="00000400000000000000" pitchFamily="2" charset="-78"/>
            </a:endParaRPr>
          </a:p>
          <a:p>
            <a:pPr algn="r" rtl="1">
              <a:buFont typeface="Wingdings" panose="05000000000000000000" pitchFamily="2" charset="2"/>
              <a:buChar char="Ø"/>
            </a:pPr>
            <a:r>
              <a:rPr lang="fa-IR" sz="2400" dirty="0">
                <a:cs typeface="B Nazanin" panose="00000400000000000000" pitchFamily="2" charset="-78"/>
              </a:rPr>
              <a:t>حفظ نسبی جمعیت در کل منظومه و افزایش وزن جمعیت روستایی آن در مقایسه با استان</a:t>
            </a:r>
          </a:p>
          <a:p>
            <a:pPr algn="r" rtl="1">
              <a:buFont typeface="Wingdings" panose="05000000000000000000" pitchFamily="2" charset="2"/>
              <a:buChar char="Ø"/>
            </a:pPr>
            <a:r>
              <a:rPr lang="fa-IR" sz="2400" dirty="0">
                <a:cs typeface="B Nazanin" panose="00000400000000000000" pitchFamily="2" charset="-78"/>
              </a:rPr>
              <a:t>نرخ پایین مهاجرت با وجود فقدان آب شرب و کشاورزی در بخشی از روستاها (در 6 روستا)</a:t>
            </a:r>
          </a:p>
          <a:p>
            <a:pPr algn="r" rtl="1">
              <a:buFont typeface="Wingdings" panose="05000000000000000000" pitchFamily="2" charset="2"/>
              <a:buChar char="Ø"/>
            </a:pPr>
            <a:r>
              <a:rPr lang="fa-IR" sz="2400" dirty="0">
                <a:cs typeface="B Nazanin" panose="00000400000000000000" pitchFamily="2" charset="-78"/>
              </a:rPr>
              <a:t>وجود مهارت‌های مختلف کاری و تخصصی در منظومه با قابلیت برند سازی</a:t>
            </a:r>
          </a:p>
          <a:p>
            <a:pPr algn="r" rtl="1">
              <a:buFont typeface="Wingdings" panose="05000000000000000000" pitchFamily="2" charset="2"/>
              <a:buChar char="Ø"/>
            </a:pPr>
            <a:r>
              <a:rPr lang="fa-IR" sz="2400" dirty="0">
                <a:cs typeface="B Nazanin" panose="00000400000000000000" pitchFamily="2" charset="-78"/>
              </a:rPr>
              <a:t>ظرفیت توسعه آموزش‌های فنی، حرفه‌ای و کشاورزی ترویجی</a:t>
            </a:r>
          </a:p>
          <a:p>
            <a:pPr algn="r" rtl="1">
              <a:buFont typeface="Wingdings" panose="05000000000000000000" pitchFamily="2" charset="2"/>
              <a:buChar char="Ø"/>
            </a:pPr>
            <a:r>
              <a:rPr lang="fa-IR" sz="2400" dirty="0">
                <a:cs typeface="B Nazanin" panose="00000400000000000000" pitchFamily="2" charset="-78"/>
              </a:rPr>
              <a:t>وجود ظرفیت مشارکت اجتماعی - مذهبی مناسب روستاها در جهت توسعه روستا</a:t>
            </a:r>
          </a:p>
          <a:p>
            <a:pPr algn="r" rtl="1">
              <a:buFont typeface="Wingdings" panose="05000000000000000000" pitchFamily="2" charset="2"/>
              <a:buChar char="Ø"/>
            </a:pPr>
            <a:r>
              <a:rPr lang="fa-IR" sz="2400" dirty="0">
                <a:cs typeface="B Nazanin" panose="00000400000000000000" pitchFamily="2" charset="-78"/>
              </a:rPr>
              <a:t>فقدان طایفه بندی و ایل محوری و نزاع‌های قومی</a:t>
            </a:r>
          </a:p>
        </p:txBody>
      </p:sp>
    </p:spTree>
    <p:extLst>
      <p:ext uri="{BB962C8B-B14F-4D97-AF65-F5344CB8AC3E}">
        <p14:creationId xmlns:p14="http://schemas.microsoft.com/office/powerpoint/2010/main" val="747722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6920</Words>
  <Application>Microsoft Office PowerPoint</Application>
  <PresentationFormat>Widescreen</PresentationFormat>
  <Paragraphs>1675</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B Nazanin</vt:lpstr>
      <vt:lpstr>Calibri</vt:lpstr>
      <vt:lpstr>Calibri Light</vt:lpstr>
      <vt:lpstr>Wingdings</vt:lpstr>
      <vt:lpstr>Office Theme</vt:lpstr>
      <vt:lpstr>PowerPoint Presentation</vt:lpstr>
      <vt:lpstr> سند برنامه توسعه اقتصادي،اشتغال زایی و طرح توسعه پايدار منظومه هاي روستايي  منظومه بزینه رود</vt:lpstr>
      <vt:lpstr>مقدمه</vt:lpstr>
      <vt:lpstr>تبيين و تحليل وضعيت موجود روستاهاي بخش بزينه رود</vt:lpstr>
      <vt:lpstr>تحولات جمعیت</vt:lpstr>
      <vt:lpstr>ساختار اقتصادي و درآمدی و مهارت های غالب بخش</vt:lpstr>
      <vt:lpstr>PowerPoint Presentation</vt:lpstr>
      <vt:lpstr>بررسی و اولویت‌بندی قابلیت‌ها و محدودیت‌های منظومه </vt:lpstr>
      <vt:lpstr>PowerPoint Presentation</vt:lpstr>
      <vt:lpstr>PowerPoint Presentation</vt:lpstr>
      <vt:lpstr>PowerPoint Presentation</vt:lpstr>
      <vt:lpstr>محدودیت ها</vt:lpstr>
      <vt:lpstr>PowerPoint Presentation</vt:lpstr>
      <vt:lpstr>PowerPoint Presentation</vt:lpstr>
      <vt:lpstr>قابليت‌ها و محدوديت‌هاي تأثيرگذار در قالب ماتریس فضایی</vt:lpstr>
      <vt:lpstr>PowerPoint Presentation</vt:lpstr>
      <vt:lpstr>PowerPoint Presentation</vt:lpstr>
      <vt:lpstr>ساختار و سازمان فضائی وضع موجود </vt:lpstr>
      <vt:lpstr>سازمان فضایی وضع موجود منظومه روستایی بزینه رود</vt:lpstr>
      <vt:lpstr>تصویر کلان توسعه روستاهای بخش (افق برنامه و طرح: 1405 پايان برنامه هفتم)</vt:lpstr>
      <vt:lpstr>PowerPoint Presentation</vt:lpstr>
      <vt:lpstr>اهداف کمی منظومه</vt:lpstr>
      <vt:lpstr>PowerPoint Presentation</vt:lpstr>
      <vt:lpstr>PowerPoint Presentation</vt:lpstr>
      <vt:lpstr>سیاست های اجرایی</vt:lpstr>
      <vt:lpstr>تعیین الزامات تحقق اهداف و سیاست ها</vt:lpstr>
      <vt:lpstr>عناوین اقدامات و کسب و کارهای محرک متوسط مقیاس</vt:lpstr>
      <vt:lpstr>ساختار و حوزه های همگن فضایی برنامه ریزی </vt:lpstr>
      <vt:lpstr>اولویت و گرایش ماموریت های محوری اقتصادی حوزه های همگن فضایی</vt:lpstr>
      <vt:lpstr>اقدامات، فعالیت ها، طرح ها و پروژه های توسعه بخش</vt:lpstr>
      <vt:lpstr>چارچوب اقدامات و بسته فعالیتهای پیشنهادی</vt:lpstr>
      <vt:lpstr>بسته کنترل و ذخیره  منابع ابی و ارتقای بهره وری مصرف</vt:lpstr>
      <vt:lpstr>PowerPoint Presentation</vt:lpstr>
      <vt:lpstr>بسته ارتقای بهره وری دام و طیور و توسعه کمی (طرح های کوچک و متوسط مقیاس)</vt:lpstr>
      <vt:lpstr>PowerPoint Presentation</vt:lpstr>
      <vt:lpstr>بسته گردشگری و توسعه صنایع دستی</vt:lpstr>
      <vt:lpstr>PowerPoint Presentation</vt:lpstr>
      <vt:lpstr>بسته توسعه صنایع کارگاهی (طرح های کوچک و متوسط مقیاس)</vt:lpstr>
      <vt:lpstr>بسته توسعه بخش خدمات </vt:lpstr>
      <vt:lpstr>بسته کمک به تعادل فضایی و رشد پایدار اقتصادی منظومه</vt:lpstr>
      <vt:lpstr>پروژه های عمرانی و سرمایه گذاری دولتی اولویت بندی شده در سطح بخش </vt:lpstr>
      <vt:lpstr>بسته طرح های عمرانی زیرساختی نقطه ای – شبکه ای </vt:lpstr>
      <vt:lpstr>PowerPoint Presentation</vt:lpstr>
      <vt:lpstr>بسته طرح های سرمایه گذاری اجتماعی و انسانی</vt:lpstr>
      <vt:lpstr>فهرست دوره‌هاي آموزشي مورد نياز روستاها</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40</cp:revision>
  <dcterms:created xsi:type="dcterms:W3CDTF">2020-08-22T17:17:29Z</dcterms:created>
  <dcterms:modified xsi:type="dcterms:W3CDTF">2020-10-06T12:14:42Z</dcterms:modified>
</cp:coreProperties>
</file>